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sldIdLst>
    <p:sldId id="742" r:id="rId5"/>
    <p:sldId id="743" r:id="rId6"/>
    <p:sldId id="744" r:id="rId7"/>
    <p:sldId id="746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A6E1DCB-616D-2003-AB66-3FFBFFA7CD39}" v="692" dt="2025-09-05T09:15:43.39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73" d="100"/>
          <a:sy n="73" d="100"/>
        </p:scale>
        <p:origin x="594" y="-1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3033C3-97DE-D943-83A1-F4B5B4E5589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51FB0A8-B582-414C-A88D-19F4EAF5FB6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AD835C-AD15-6747-B768-4F1619685B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57796-5E86-F549-8D45-FED2E06D8B42}" type="datetimeFigureOut">
              <a:rPr lang="en-US" smtClean="0"/>
              <a:t>9/5/2025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26EE1D-2E7C-5B4D-83A3-371574B32E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DDC08E-880B-3649-91D7-2B03A1E6BD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EDF59-5E5C-5F4C-95E8-13620FC39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63144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471C0D-DEEE-BE48-9434-332761A856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B145272-8FF7-3649-AAF2-C2F1A1D687F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A2DCD9-23C8-9F4F-A380-AACD54D420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57796-5E86-F549-8D45-FED2E06D8B42}" type="datetimeFigureOut">
              <a:rPr lang="en-US" smtClean="0"/>
              <a:t>9/5/2025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629A27-572A-6741-A8DC-B94F19846A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27B617-3B40-0E4D-8B9B-FDFC97B849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EDF59-5E5C-5F4C-95E8-13620FC39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65703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E68919A-45DF-2541-BB82-D626DA8E66B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7024438-EE06-1643-B35E-3AFA56E32BC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DD3BD4-E770-D644-A726-74081030D6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57796-5E86-F549-8D45-FED2E06D8B42}" type="datetimeFigureOut">
              <a:rPr lang="en-US" smtClean="0"/>
              <a:t>9/5/2025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EC028D-ED3D-D64F-99F9-5F42FB35E8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A4BF17-FE14-794F-94EE-68306AF5D0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EDF59-5E5C-5F4C-95E8-13620FC39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19222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B147B5-9D98-4F43-AC95-053177A804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0EE4FF-E5F9-B240-844A-A9FDEEF299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1A5F4B-2964-DE4F-8E41-555B56E504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57796-5E86-F549-8D45-FED2E06D8B42}" type="datetimeFigureOut">
              <a:rPr lang="en-US" smtClean="0"/>
              <a:t>9/5/2025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723F1B-0C90-B846-92B2-AF9F120AE8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3D71AB-C81D-9A4F-97AA-59B2C67EDB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EDF59-5E5C-5F4C-95E8-13620FC39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21726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BE3B8B-953E-784F-AD68-D009910874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014F5AF-04B6-3745-AE9E-15D7448F53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A924DC-1991-A140-933A-5A4428B107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57796-5E86-F549-8D45-FED2E06D8B42}" type="datetimeFigureOut">
              <a:rPr lang="en-US" smtClean="0"/>
              <a:t>9/5/2025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F62BDC-F2BD-004E-8CD1-B7F762EF01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1CF375-3015-C640-8861-4D16C617ED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EDF59-5E5C-5F4C-95E8-13620FC39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68055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915155-E153-8543-AB62-7B4A120783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0FEA18-60B5-EA49-A814-E5A0D851A5D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222CD9F-6A08-BB42-A050-CFFB77874C7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D50E950-E525-5E4B-907F-87C136F695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57796-5E86-F549-8D45-FED2E06D8B42}" type="datetimeFigureOut">
              <a:rPr lang="en-US" smtClean="0"/>
              <a:t>9/5/2025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BC6AFC0-F830-F64F-BE25-4B56277927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4E813A7-A2CD-D64E-A6F1-75F10C63EF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EDF59-5E5C-5F4C-95E8-13620FC39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10805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19F727-2BC2-AD40-A165-E7E6509736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4564F1E-BD04-024B-B3FE-B173D6B1E0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C21D5F9-1AC4-A748-B00F-B1F10534A5A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9BF617F-BEDE-2141-97D4-CE117BAB392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4DB0B65-C30E-4244-AF26-A342C098DCD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CFE8AD6-BEB7-E34D-8960-87487F3C7C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57796-5E86-F549-8D45-FED2E06D8B42}" type="datetimeFigureOut">
              <a:rPr lang="en-US" smtClean="0"/>
              <a:t>9/5/2025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E7AA38E-E5C1-2D47-94A5-D115CF706D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99A11A2-ADB6-7E4C-B36D-50958408FC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EDF59-5E5C-5F4C-95E8-13620FC39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20279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E8D3B8-A6CC-AD45-838A-4A6B81A927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EF5DE72-F611-044C-AAFA-BB20BE7BB6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57796-5E86-F549-8D45-FED2E06D8B42}" type="datetimeFigureOut">
              <a:rPr lang="en-US" smtClean="0"/>
              <a:t>9/5/2025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62FCE3E-A7EA-554D-A1D7-F6F6AE84B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688D404-0292-7043-B73A-4EE9C0BD8C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EDF59-5E5C-5F4C-95E8-13620FC39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63319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70C2738-45D6-2A40-A3D7-ECF6D915BD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57796-5E86-F549-8D45-FED2E06D8B42}" type="datetimeFigureOut">
              <a:rPr lang="en-US" smtClean="0"/>
              <a:t>9/5/2025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E5D70C3-95E5-CA4C-AB24-D226160855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AE18478-1D4B-654F-933E-3DF0DE4FC7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EDF59-5E5C-5F4C-95E8-13620FC39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37392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7DA337-7681-9D44-AF5D-A4B4D60BEA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6ECD7E-957E-954E-9F11-48C2200636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41A50E6-0B80-9E4C-BE55-0A6A092D916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2A5548A-EA9E-764E-996B-37FF8E9282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57796-5E86-F549-8D45-FED2E06D8B42}" type="datetimeFigureOut">
              <a:rPr lang="en-US" smtClean="0"/>
              <a:t>9/5/2025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CB1AEDC-C943-8841-B807-3156795D9D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D3919FF-F219-F444-99DE-C36178C199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EDF59-5E5C-5F4C-95E8-13620FC39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63336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AC07F8-95C3-3A49-9838-AA081FA5D7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AA87185-AABE-5447-B888-823F91E5AC1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7E39E7F-1E85-5249-A6E2-3A4FE80C9B5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63DB076-9483-7748-ADEC-51C4A5260D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57796-5E86-F549-8D45-FED2E06D8B42}" type="datetimeFigureOut">
              <a:rPr lang="en-US" smtClean="0"/>
              <a:t>9/5/2025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60B6743-E63A-384F-A96A-57F74D918A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A92E9D4-2B01-1441-9CCF-563E773FA2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EDF59-5E5C-5F4C-95E8-13620FC39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5768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83DF948-44BE-0D41-BA19-D58A61AD2B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6D329C4-55D8-4F40-A507-E6F8268A7C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A5AD0A-7318-5847-A005-26991056796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A57796-5E86-F549-8D45-FED2E06D8B42}" type="datetimeFigureOut">
              <a:rPr lang="en-US" smtClean="0"/>
              <a:t>9/5/2025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2D3F78-5FD4-594E-9C8F-6914799D9E8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5BC737-00BD-FE4A-B753-C2512A46771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DEDF59-5E5C-5F4C-95E8-13620FC39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14205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CD5EA852-85DC-B046-B7D7-AFA0B22BFEA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3244269"/>
              </p:ext>
            </p:extLst>
          </p:nvPr>
        </p:nvGraphicFramePr>
        <p:xfrm>
          <a:off x="608264" y="1090228"/>
          <a:ext cx="10902651" cy="5639467"/>
        </p:xfrm>
        <a:graphic>
          <a:graphicData uri="http://schemas.openxmlformats.org/drawingml/2006/table">
            <a:tbl>
              <a:tblPr firstRow="1" bandRow="1"/>
              <a:tblGrid>
                <a:gridCol w="1870318">
                  <a:extLst>
                    <a:ext uri="{9D8B030D-6E8A-4147-A177-3AD203B41FA5}">
                      <a16:colId xmlns:a16="http://schemas.microsoft.com/office/drawing/2014/main" val="1334549941"/>
                    </a:ext>
                  </a:extLst>
                </a:gridCol>
                <a:gridCol w="1501587">
                  <a:extLst>
                    <a:ext uri="{9D8B030D-6E8A-4147-A177-3AD203B41FA5}">
                      <a16:colId xmlns:a16="http://schemas.microsoft.com/office/drawing/2014/main" val="1762301604"/>
                    </a:ext>
                  </a:extLst>
                </a:gridCol>
                <a:gridCol w="1501586">
                  <a:extLst>
                    <a:ext uri="{9D8B030D-6E8A-4147-A177-3AD203B41FA5}">
                      <a16:colId xmlns:a16="http://schemas.microsoft.com/office/drawing/2014/main" val="1550593377"/>
                    </a:ext>
                  </a:extLst>
                </a:gridCol>
                <a:gridCol w="1507290">
                  <a:extLst>
                    <a:ext uri="{9D8B030D-6E8A-4147-A177-3AD203B41FA5}">
                      <a16:colId xmlns:a16="http://schemas.microsoft.com/office/drawing/2014/main" val="1378341299"/>
                    </a:ext>
                  </a:extLst>
                </a:gridCol>
                <a:gridCol w="1507290">
                  <a:extLst>
                    <a:ext uri="{9D8B030D-6E8A-4147-A177-3AD203B41FA5}">
                      <a16:colId xmlns:a16="http://schemas.microsoft.com/office/drawing/2014/main" val="3099519535"/>
                    </a:ext>
                  </a:extLst>
                </a:gridCol>
                <a:gridCol w="1507290">
                  <a:extLst>
                    <a:ext uri="{9D8B030D-6E8A-4147-A177-3AD203B41FA5}">
                      <a16:colId xmlns:a16="http://schemas.microsoft.com/office/drawing/2014/main" val="3315267924"/>
                    </a:ext>
                  </a:extLst>
                </a:gridCol>
                <a:gridCol w="1507290">
                  <a:extLst>
                    <a:ext uri="{9D8B030D-6E8A-4147-A177-3AD203B41FA5}">
                      <a16:colId xmlns:a16="http://schemas.microsoft.com/office/drawing/2014/main" val="1332107217"/>
                    </a:ext>
                  </a:extLst>
                </a:gridCol>
              </a:tblGrid>
              <a:tr h="259110"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GB" sz="1600" b="1" i="0" dirty="0">
                          <a:effectLst/>
                          <a:latin typeface="+mn-lt"/>
                        </a:rPr>
                        <a:t>Subject</a:t>
                      </a:r>
                      <a:r>
                        <a:rPr lang="en-GB" sz="1600" b="0" i="0" dirty="0"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26687" marR="26687" marT="13343" marB="1334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GB" sz="1600" b="1" i="0" dirty="0">
                          <a:effectLst/>
                          <a:latin typeface="+mn-lt"/>
                        </a:rPr>
                        <a:t>Autumn 1</a:t>
                      </a:r>
                      <a:r>
                        <a:rPr lang="en-GB" sz="1600" b="0" i="0" dirty="0"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26687" marR="26687" marT="13343" marB="1334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GB" sz="1600" b="1" i="0" dirty="0">
                          <a:effectLst/>
                          <a:latin typeface="+mn-lt"/>
                        </a:rPr>
                        <a:t>Autumn 2</a:t>
                      </a:r>
                      <a:r>
                        <a:rPr lang="en-GB" sz="1600" b="0" i="0" dirty="0"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26687" marR="26687" marT="13343" marB="1334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GB" sz="1600" b="1" i="0" dirty="0">
                          <a:effectLst/>
                          <a:latin typeface="+mn-lt"/>
                        </a:rPr>
                        <a:t>Spring 1</a:t>
                      </a:r>
                      <a:r>
                        <a:rPr lang="en-GB" sz="1600" b="0" i="0" dirty="0"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26687" marR="26687" marT="13343" marB="1334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GB" sz="1600" b="1" i="0" dirty="0">
                          <a:effectLst/>
                          <a:latin typeface="+mn-lt"/>
                        </a:rPr>
                        <a:t>Spring 2</a:t>
                      </a:r>
                      <a:r>
                        <a:rPr lang="en-GB" sz="1600" b="0" i="0" dirty="0"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26687" marR="26687" marT="13343" marB="1334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GB" sz="1600" b="1" i="0" dirty="0">
                          <a:effectLst/>
                          <a:latin typeface="+mn-lt"/>
                        </a:rPr>
                        <a:t>Summer 1</a:t>
                      </a:r>
                      <a:r>
                        <a:rPr lang="en-GB" sz="1600" b="0" i="0" dirty="0"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26687" marR="26687" marT="13343" marB="1334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GB" sz="1600" b="1" i="0" dirty="0">
                          <a:effectLst/>
                          <a:latin typeface="+mn-lt"/>
                        </a:rPr>
                        <a:t>Summer 2</a:t>
                      </a:r>
                      <a:r>
                        <a:rPr lang="en-GB" sz="1600" b="0" i="0" dirty="0"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26687" marR="26687" marT="13343" marB="1334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2700141"/>
                  </a:ext>
                </a:extLst>
              </a:tr>
              <a:tr h="993256"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GB" sz="1600" b="1" i="0" dirty="0">
                          <a:effectLst/>
                          <a:latin typeface="+mn-lt"/>
                        </a:rPr>
                        <a:t>English </a:t>
                      </a:r>
                    </a:p>
                    <a:p>
                      <a:pPr algn="ctr" rtl="0" fontAlgn="base"/>
                      <a:r>
                        <a:rPr lang="en-GB" sz="1600" b="1" i="0" dirty="0">
                          <a:solidFill>
                            <a:srgbClr val="7030A0"/>
                          </a:solidFill>
                          <a:effectLst/>
                          <a:latin typeface="+mn-lt"/>
                        </a:rPr>
                        <a:t>Fiction </a:t>
                      </a:r>
                      <a:endParaRPr lang="en-GB" sz="1600" b="1" i="0" dirty="0">
                        <a:effectLst/>
                        <a:latin typeface="+mn-lt"/>
                      </a:endParaRPr>
                    </a:p>
                    <a:p>
                      <a:pPr algn="ctr" rtl="0" fontAlgn="base"/>
                      <a:r>
                        <a:rPr lang="en-GB" sz="1600" b="1" i="0" dirty="0">
                          <a:solidFill>
                            <a:srgbClr val="0070C0"/>
                          </a:solidFill>
                          <a:effectLst/>
                          <a:latin typeface="+mn-lt"/>
                        </a:rPr>
                        <a:t>Non-Fiction </a:t>
                      </a:r>
                      <a:endParaRPr lang="en-GB" sz="1600" b="1" i="0" dirty="0">
                        <a:effectLst/>
                        <a:latin typeface="+mn-lt"/>
                      </a:endParaRPr>
                    </a:p>
                    <a:p>
                      <a:pPr algn="ctr" rtl="0" fontAlgn="base"/>
                      <a:r>
                        <a:rPr lang="en-GB" sz="1600" b="1" i="0" dirty="0">
                          <a:solidFill>
                            <a:srgbClr val="00B050"/>
                          </a:solidFill>
                          <a:effectLst/>
                          <a:latin typeface="+mn-lt"/>
                        </a:rPr>
                        <a:t>Poetry </a:t>
                      </a:r>
                      <a:endParaRPr lang="en-GB" sz="1600" b="1" i="0" dirty="0">
                        <a:effectLst/>
                        <a:latin typeface="+mn-lt"/>
                      </a:endParaRPr>
                    </a:p>
                  </a:txBody>
                  <a:tcPr marL="74821" marR="74821" marT="37410" marB="3741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GB" sz="1100" b="0" i="0" dirty="0">
                          <a:solidFill>
                            <a:srgbClr val="7030A0"/>
                          </a:solidFill>
                          <a:effectLst/>
                          <a:latin typeface="Comic Sans MS"/>
                        </a:rPr>
                        <a:t>Diaries</a:t>
                      </a:r>
                    </a:p>
                    <a:p>
                      <a:pPr lvl="0" algn="ctr">
                        <a:buNone/>
                      </a:pPr>
                      <a:r>
                        <a:rPr lang="en-GB" sz="1100" b="0" i="0" dirty="0">
                          <a:solidFill>
                            <a:srgbClr val="0070C0"/>
                          </a:solidFill>
                          <a:effectLst/>
                          <a:latin typeface="Comic Sans MS"/>
                        </a:rPr>
                        <a:t>Instructions</a:t>
                      </a:r>
                    </a:p>
                    <a:p>
                      <a:pPr lvl="0" algn="ctr">
                        <a:buNone/>
                      </a:pPr>
                      <a:endParaRPr lang="en-GB" sz="1100" b="0" i="0" dirty="0">
                        <a:solidFill>
                          <a:srgbClr val="00B050"/>
                        </a:solidFill>
                        <a:effectLst/>
                        <a:latin typeface="Comic Sans MS"/>
                      </a:endParaRPr>
                    </a:p>
                  </a:txBody>
                  <a:tcPr marL="74821" marR="74821" marT="37410" marB="3741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GB" sz="1100" b="0" i="0" dirty="0">
                          <a:solidFill>
                            <a:srgbClr val="7030A0"/>
                          </a:solidFill>
                          <a:effectLst/>
                          <a:latin typeface="Comic Sans MS"/>
                        </a:rPr>
                        <a:t>Historical Classic fiction</a:t>
                      </a:r>
                    </a:p>
                    <a:p>
                      <a:pPr lvl="0" algn="ctr">
                        <a:buNone/>
                      </a:pPr>
                      <a:r>
                        <a:rPr lang="en-GB" sz="1100" b="0" i="0" u="none" strike="noStrike" noProof="0" dirty="0">
                          <a:solidFill>
                            <a:srgbClr val="00B050"/>
                          </a:solidFill>
                          <a:effectLst/>
                          <a:latin typeface="Comic Sans MS"/>
                        </a:rPr>
                        <a:t>War Poetry</a:t>
                      </a:r>
                      <a:endParaRPr lang="en-GB" sz="1100" dirty="0">
                        <a:latin typeface="Comic Sans MS"/>
                      </a:endParaRPr>
                    </a:p>
                    <a:p>
                      <a:pPr lvl="0" algn="ctr">
                        <a:buNone/>
                      </a:pPr>
                      <a:endParaRPr lang="en-GB" sz="1100" b="0" i="0" dirty="0">
                        <a:solidFill>
                          <a:srgbClr val="0070C0"/>
                        </a:solidFill>
                        <a:effectLst/>
                        <a:latin typeface="Comic Sans MS"/>
                      </a:endParaRPr>
                    </a:p>
                  </a:txBody>
                  <a:tcPr marL="74821" marR="74821" marT="37410" marB="3741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GB" sz="1100" b="0" i="0" u="none" strike="noStrike" noProof="0" dirty="0">
                          <a:solidFill>
                            <a:srgbClr val="7030A0"/>
                          </a:solidFill>
                          <a:effectLst/>
                          <a:latin typeface="Comic Sans MS"/>
                        </a:rPr>
                        <a:t>Informal letters</a:t>
                      </a:r>
                      <a:endParaRPr lang="en-GB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omic Sans MS"/>
                      </a:endParaRPr>
                    </a:p>
                    <a:p>
                      <a:pPr lvl="0" algn="ctr">
                        <a:buNone/>
                      </a:pPr>
                      <a:r>
                        <a:rPr lang="en-GB" sz="1100" b="0" i="0" dirty="0">
                          <a:solidFill>
                            <a:srgbClr val="0070C0"/>
                          </a:solidFill>
                          <a:effectLst/>
                          <a:latin typeface="Comic Sans MS"/>
                        </a:rPr>
                        <a:t>Biographies</a:t>
                      </a:r>
                      <a:endParaRPr lang="en-GB" dirty="0"/>
                    </a:p>
                    <a:p>
                      <a:pPr algn="ctr" rtl="0" fontAlgn="base"/>
                      <a:endParaRPr lang="en-GB" sz="1100" dirty="0">
                        <a:latin typeface="Comic Sans MS"/>
                      </a:endParaRPr>
                    </a:p>
                  </a:txBody>
                  <a:tcPr marL="74821" marR="74821" marT="37410" marB="3741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GB" sz="1100" b="0" i="0" u="none" strike="noStrike" noProof="0" dirty="0">
                          <a:solidFill>
                            <a:srgbClr val="0070C0"/>
                          </a:solidFill>
                          <a:effectLst/>
                          <a:latin typeface="Comic Sans MS"/>
                        </a:rPr>
                        <a:t>Newspaper Reports</a:t>
                      </a:r>
                      <a:endParaRPr lang="en-GB" sz="1100" dirty="0">
                        <a:latin typeface="Comic Sans MS"/>
                      </a:endParaRPr>
                    </a:p>
                    <a:p>
                      <a:pPr lvl="0" algn="ctr">
                        <a:buNone/>
                      </a:pPr>
                      <a:r>
                        <a:rPr lang="en-GB" sz="1100" b="0" i="0" u="none" strike="noStrike" noProof="0" dirty="0">
                          <a:solidFill>
                            <a:srgbClr val="00B050"/>
                          </a:solidFill>
                          <a:effectLst/>
                          <a:latin typeface="Comic Sans MS"/>
                        </a:rPr>
                        <a:t>Narrative Poetry</a:t>
                      </a:r>
                      <a:endParaRPr lang="en-GB" dirty="0"/>
                    </a:p>
                    <a:p>
                      <a:pPr lvl="0" algn="ctr">
                        <a:buNone/>
                      </a:pPr>
                      <a:endParaRPr lang="en-GB" sz="1100" b="0" i="0">
                        <a:solidFill>
                          <a:srgbClr val="00B050"/>
                        </a:solidFill>
                        <a:effectLst/>
                        <a:latin typeface="Comic Sans MS"/>
                      </a:endParaRPr>
                    </a:p>
                  </a:txBody>
                  <a:tcPr marL="74821" marR="74821" marT="37410" marB="3741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GB" sz="1100" b="0" i="0" u="none" strike="noStrike" noProof="0" dirty="0">
                          <a:solidFill>
                            <a:srgbClr val="0070C0"/>
                          </a:solidFill>
                          <a:effectLst/>
                          <a:latin typeface="Comic Sans MS"/>
                        </a:rPr>
                        <a:t>Explanation Text</a:t>
                      </a:r>
                      <a:endParaRPr lang="en-GB" dirty="0"/>
                    </a:p>
                    <a:p>
                      <a:pPr lvl="0" algn="ctr">
                        <a:buNone/>
                      </a:pPr>
                      <a:r>
                        <a:rPr lang="en-GB" sz="1100" b="0" i="0" dirty="0">
                          <a:solidFill>
                            <a:srgbClr val="0070C0"/>
                          </a:solidFill>
                          <a:effectLst/>
                          <a:latin typeface="Comic Sans MS"/>
                        </a:rPr>
                        <a:t>Balanced Argument</a:t>
                      </a:r>
                      <a:endParaRPr lang="en-GB" sz="1100" b="0" i="0" dirty="0">
                        <a:solidFill>
                          <a:srgbClr val="00B0F0"/>
                        </a:solidFill>
                        <a:effectLst/>
                        <a:latin typeface="Comic Sans MS"/>
                      </a:endParaRPr>
                    </a:p>
                    <a:p>
                      <a:pPr lvl="0" algn="ctr">
                        <a:buNone/>
                      </a:pPr>
                      <a:endParaRPr lang="en-GB" sz="1100" b="0" i="0">
                        <a:solidFill>
                          <a:srgbClr val="00B050"/>
                        </a:solidFill>
                        <a:effectLst/>
                        <a:latin typeface="Comic Sans MS"/>
                      </a:endParaRPr>
                    </a:p>
                  </a:txBody>
                  <a:tcPr marL="74821" marR="74821" marT="37410" marB="3741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100" b="0" i="0" u="none" strike="noStrike" noProof="0" dirty="0">
                          <a:solidFill>
                            <a:srgbClr val="7030A0"/>
                          </a:solidFill>
                          <a:effectLst/>
                          <a:latin typeface="Comic Sans MS"/>
                        </a:rPr>
                        <a:t>Greek Myths</a:t>
                      </a:r>
                      <a:endParaRPr lang="en-GB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omic Sans MS"/>
                      </a:endParaRPr>
                    </a:p>
                    <a:p>
                      <a:pPr lvl="0" algn="ctr">
                        <a:buNone/>
                      </a:pPr>
                      <a:r>
                        <a:rPr lang="en-GB" sz="1100" b="0" i="0" u="none" strike="noStrike" noProof="0" dirty="0">
                          <a:solidFill>
                            <a:srgbClr val="00B050"/>
                          </a:solidFill>
                          <a:effectLst/>
                          <a:latin typeface="Comic Sans MS"/>
                        </a:rPr>
                        <a:t>Performance Poetry</a:t>
                      </a:r>
                      <a:endParaRPr lang="en-GB" sz="1100" dirty="0">
                        <a:latin typeface="Comic Sans MS"/>
                      </a:endParaRPr>
                    </a:p>
                  </a:txBody>
                  <a:tcPr marL="74821" marR="74821" marT="37410" marB="3741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4941270"/>
                  </a:ext>
                </a:extLst>
              </a:tr>
              <a:tr h="2202439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GB" sz="1600" b="1" i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Oracy </a:t>
                      </a:r>
                    </a:p>
                  </a:txBody>
                  <a:tcPr marL="74820" marR="74820" marT="37410" marB="3741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GB" sz="110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Comic Sans MS"/>
                        </a:rPr>
                        <a:t>Presenting. Physical (making yourself heard, using your voice and body as an instrument)</a:t>
                      </a:r>
                      <a:endParaRPr lang="en-GB" sz="1100" dirty="0">
                        <a:latin typeface="Comic Sans MS"/>
                      </a:endParaRPr>
                    </a:p>
                  </a:txBody>
                  <a:tcPr marL="74820" marR="74820" marT="37410" marB="3741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GB" sz="1100" b="0" i="0" dirty="0">
                          <a:solidFill>
                            <a:schemeClr val="tx1"/>
                          </a:solidFill>
                          <a:effectLst/>
                          <a:latin typeface="Comic Sans MS"/>
                        </a:rPr>
                        <a:t>War Poetry </a:t>
                      </a:r>
                    </a:p>
                    <a:p>
                      <a:pPr lvl="0" algn="ctr">
                        <a:buNone/>
                      </a:pPr>
                      <a:r>
                        <a:rPr lang="en-GB" sz="1100" b="0" i="0" dirty="0">
                          <a:solidFill>
                            <a:schemeClr val="tx1"/>
                          </a:solidFill>
                          <a:effectLst/>
                          <a:latin typeface="Comic Sans MS"/>
                        </a:rPr>
                        <a:t>To project their voice to a large audience. (Physical)</a:t>
                      </a:r>
                    </a:p>
                    <a:p>
                      <a:pPr lvl="0" algn="ctr">
                        <a:buNone/>
                      </a:pPr>
                      <a:endParaRPr lang="en-GB" sz="1100" b="0" i="0" dirty="0">
                        <a:solidFill>
                          <a:schemeClr val="tx1"/>
                        </a:solidFill>
                        <a:effectLst/>
                        <a:latin typeface="Comic Sans MS"/>
                      </a:endParaRPr>
                    </a:p>
                    <a:p>
                      <a:pPr lvl="0" algn="ctr">
                        <a:buNone/>
                      </a:pPr>
                      <a:endParaRPr lang="en-GB" sz="1100" b="0" i="0" u="none" strike="noStrike" noProof="0" dirty="0">
                        <a:effectLst/>
                        <a:latin typeface="Comic Sans MS"/>
                      </a:endParaRPr>
                    </a:p>
                    <a:p>
                      <a:pPr lvl="0" algn="ctr">
                        <a:buNone/>
                      </a:pPr>
                      <a:r>
                        <a:rPr lang="en-GB" sz="110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Comic Sans MS"/>
                        </a:rPr>
                        <a:t>Presenting</a:t>
                      </a:r>
                      <a:endParaRPr lang="en-US" sz="1100" b="0" i="0" u="none" strike="noStrike" noProof="0" dirty="0">
                        <a:effectLst/>
                        <a:latin typeface="Comic Sans MS"/>
                      </a:endParaRPr>
                    </a:p>
                    <a:p>
                      <a:pPr lvl="0" algn="ctr">
                        <a:buNone/>
                      </a:pPr>
                      <a:r>
                        <a:rPr lang="en-GB" sz="110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Comic Sans MS"/>
                        </a:rPr>
                        <a:t>(To project their voice to a large audience)</a:t>
                      </a:r>
                    </a:p>
                    <a:p>
                      <a:pPr lvl="0" algn="ctr">
                        <a:buNone/>
                      </a:pPr>
                      <a:endParaRPr lang="en-GB" sz="1100" dirty="0">
                        <a:latin typeface="Comic Sans MS"/>
                      </a:endParaRPr>
                    </a:p>
                  </a:txBody>
                  <a:tcPr marL="74820" marR="74820" marT="37410" marB="3741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GB" sz="110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Comic Sans MS"/>
                        </a:rPr>
                        <a:t>Narrative Poetry. </a:t>
                      </a:r>
                      <a:endParaRPr lang="en-US" sz="1100" b="0" i="0" u="none" strike="noStrike" noProof="0" dirty="0">
                        <a:effectLst/>
                        <a:latin typeface="Comic Sans MS"/>
                      </a:endParaRPr>
                    </a:p>
                    <a:p>
                      <a:pPr lvl="0" algn="ctr">
                        <a:buNone/>
                      </a:pPr>
                      <a:r>
                        <a:rPr lang="en-GB" sz="110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Comic Sans MS"/>
                        </a:rPr>
                        <a:t>Linguistic and Physical</a:t>
                      </a:r>
                      <a:endParaRPr lang="en-US" sz="1100" b="0" i="0" u="none" strike="noStrike" noProof="0" dirty="0">
                        <a:effectLst/>
                        <a:latin typeface="Comic Sans MS"/>
                      </a:endParaRPr>
                    </a:p>
                    <a:p>
                      <a:pPr lvl="0" algn="ctr">
                        <a:buNone/>
                      </a:pPr>
                      <a:r>
                        <a:rPr lang="en-GB" sz="110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Comic Sans MS"/>
                        </a:rPr>
                        <a:t>(knowing which phrases to use)</a:t>
                      </a:r>
                      <a:endParaRPr lang="en-GB" sz="1100" dirty="0">
                        <a:latin typeface="Comic Sans MS"/>
                      </a:endParaRPr>
                    </a:p>
                    <a:p>
                      <a:pPr lvl="0" algn="ctr">
                        <a:buNone/>
                      </a:pPr>
                      <a:endParaRPr lang="en-GB" sz="1100" dirty="0">
                        <a:latin typeface="Comic Sans MS"/>
                      </a:endParaRPr>
                    </a:p>
                  </a:txBody>
                  <a:tcPr marL="74820" marR="74820" marT="37410" marB="3741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GB" sz="1100" b="0" i="0" dirty="0">
                          <a:solidFill>
                            <a:schemeClr val="tx1"/>
                          </a:solidFill>
                          <a:effectLst/>
                          <a:latin typeface="Comic Sans MS"/>
                        </a:rPr>
                        <a:t>Scientific Discussions</a:t>
                      </a:r>
                    </a:p>
                    <a:p>
                      <a:pPr lvl="0" algn="ctr">
                        <a:buNone/>
                      </a:pPr>
                      <a:r>
                        <a:rPr lang="en-GB" sz="1100" b="0" i="0" dirty="0">
                          <a:solidFill>
                            <a:schemeClr val="tx1"/>
                          </a:solidFill>
                          <a:effectLst/>
                          <a:latin typeface="Comic Sans MS"/>
                        </a:rPr>
                        <a:t>To use an increasingly sophisticated range of sentence stems. (Linguistic)</a:t>
                      </a:r>
                    </a:p>
                    <a:p>
                      <a:pPr lvl="0" algn="ctr">
                        <a:buNone/>
                      </a:pPr>
                      <a:endParaRPr lang="en-GB" sz="1100" b="0" i="0">
                        <a:solidFill>
                          <a:schemeClr val="tx1"/>
                        </a:solidFill>
                        <a:effectLst/>
                        <a:latin typeface="Comic Sans MS"/>
                      </a:endParaRPr>
                    </a:p>
                    <a:p>
                      <a:pPr lvl="0" algn="ctr">
                        <a:buNone/>
                      </a:pPr>
                      <a:r>
                        <a:rPr lang="en-GB" sz="1100" b="0" i="0" dirty="0">
                          <a:solidFill>
                            <a:schemeClr val="tx1"/>
                          </a:solidFill>
                          <a:effectLst/>
                          <a:latin typeface="Comic Sans MS"/>
                        </a:rPr>
                        <a:t>To draw upon knowledge of the world to support their ideas. (Cognitive)</a:t>
                      </a:r>
                    </a:p>
                  </a:txBody>
                  <a:tcPr marL="74820" marR="74820" marT="37410" marB="37410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TlToBr w="0">
                      <a:noFill/>
                    </a:lnTlToBr>
                    <a:lnBlToTr w="0"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GB" sz="1100" b="0" i="0" dirty="0">
                          <a:solidFill>
                            <a:schemeClr val="tx1"/>
                          </a:solidFill>
                          <a:effectLst/>
                          <a:latin typeface="Comic Sans MS"/>
                        </a:rPr>
                        <a:t>Audio Recordings </a:t>
                      </a:r>
                    </a:p>
                    <a:p>
                      <a:pPr lvl="0" algn="ctr">
                        <a:buNone/>
                      </a:pPr>
                      <a:r>
                        <a:rPr lang="en-GB" sz="1100" b="0" i="0" dirty="0">
                          <a:solidFill>
                            <a:schemeClr val="tx1"/>
                          </a:solidFill>
                          <a:effectLst/>
                          <a:latin typeface="Comic Sans MS"/>
                        </a:rPr>
                        <a:t>To speak with flair and passion (Social and Emotional)</a:t>
                      </a:r>
                    </a:p>
                    <a:p>
                      <a:pPr lvl="0" algn="ctr">
                        <a:buNone/>
                      </a:pPr>
                      <a:endParaRPr lang="en-GB" sz="1100" b="0" i="0" dirty="0">
                        <a:solidFill>
                          <a:schemeClr val="tx1"/>
                        </a:solidFill>
                        <a:effectLst/>
                        <a:latin typeface="Comic Sans MS"/>
                      </a:endParaRPr>
                    </a:p>
                    <a:p>
                      <a:pPr lvl="0" algn="ctr">
                        <a:buNone/>
                      </a:pPr>
                      <a:endParaRPr lang="en-GB" sz="1100" b="0" i="0" dirty="0">
                        <a:solidFill>
                          <a:schemeClr val="tx1"/>
                        </a:solidFill>
                        <a:effectLst/>
                        <a:latin typeface="Comic Sans MS"/>
                      </a:endParaRPr>
                    </a:p>
                    <a:p>
                      <a:pPr lvl="0" algn="ctr">
                        <a:buNone/>
                      </a:pPr>
                      <a:r>
                        <a:rPr lang="en-GB" sz="1100" b="0" i="0" dirty="0">
                          <a:solidFill>
                            <a:schemeClr val="tx1"/>
                          </a:solidFill>
                          <a:effectLst/>
                          <a:latin typeface="Comic Sans MS"/>
                        </a:rPr>
                        <a:t>Talk for writing </a:t>
                      </a:r>
                    </a:p>
                    <a:p>
                      <a:pPr lvl="0" algn="ctr">
                        <a:buNone/>
                      </a:pPr>
                      <a:r>
                        <a:rPr lang="en-GB" sz="1100" b="0" i="0" dirty="0">
                          <a:solidFill>
                            <a:schemeClr val="tx1"/>
                          </a:solidFill>
                          <a:effectLst/>
                          <a:latin typeface="Comic Sans MS"/>
                        </a:rPr>
                        <a:t>(Reciting and preforming a Greek myth)</a:t>
                      </a:r>
                    </a:p>
                    <a:p>
                      <a:pPr lvl="0" algn="ctr">
                        <a:buNone/>
                      </a:pPr>
                      <a:endParaRPr lang="en-GB" sz="1100" b="0" i="0" dirty="0">
                        <a:solidFill>
                          <a:schemeClr val="tx1"/>
                        </a:solidFill>
                        <a:effectLst/>
                        <a:latin typeface="Comic Sans MS"/>
                      </a:endParaRPr>
                    </a:p>
                    <a:p>
                      <a:pPr lvl="0" algn="ctr">
                        <a:buNone/>
                      </a:pPr>
                      <a:endParaRPr lang="en-GB" sz="1100" b="0" i="0" dirty="0">
                        <a:solidFill>
                          <a:schemeClr val="tx1"/>
                        </a:solidFill>
                        <a:effectLst/>
                        <a:latin typeface="Comic Sans MS"/>
                      </a:endParaRPr>
                    </a:p>
                  </a:txBody>
                  <a:tcPr marL="74820" marR="74820" marT="37410" marB="3741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1200" b="0" i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74820" marR="74820" marT="37410" marB="3741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4369818"/>
                  </a:ext>
                </a:extLst>
              </a:tr>
              <a:tr h="863701"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GB" sz="1600" b="1" i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Class Guided Reading Book </a:t>
                      </a:r>
                      <a:endParaRPr lang="en-GB" sz="1600" b="1" i="0" dirty="0">
                        <a:effectLst/>
                        <a:latin typeface="+mn-lt"/>
                      </a:endParaRPr>
                    </a:p>
                  </a:txBody>
                  <a:tcPr marL="74821" marR="74821" marT="37410" marB="3741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GB" sz="1100" b="0" i="0" u="none" strike="noStrike" noProof="0" dirty="0">
                          <a:effectLst/>
                          <a:latin typeface="Comic Sans MS"/>
                        </a:rPr>
                        <a:t>Kensuke’s Kingdom by Michael Morpurgo</a:t>
                      </a:r>
                      <a:endParaRPr lang="en-US" dirty="0"/>
                    </a:p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omic Sans MS"/>
                      </a:endParaRPr>
                    </a:p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1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omic Sans MS"/>
                        </a:rPr>
                        <a:t>Letters from the Lighthouse by Emma Carroll</a:t>
                      </a:r>
                      <a:endParaRPr lang="en-GB" dirty="0"/>
                    </a:p>
                    <a:p>
                      <a:pPr lvl="0" algn="ctr">
                        <a:buNone/>
                      </a:pPr>
                      <a:endParaRPr lang="en-GB" sz="1100" b="0" i="0" u="none" strike="noStrike" noProof="0" dirty="0">
                        <a:effectLst/>
                        <a:latin typeface="Comic Sans MS"/>
                      </a:endParaRPr>
                    </a:p>
                  </a:txBody>
                  <a:tcPr marL="74821" marR="74821" marT="37410" marB="3741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GB" sz="1100" b="0" i="0" dirty="0">
                          <a:effectLst/>
                          <a:latin typeface="Comic Sans MS"/>
                        </a:rPr>
                        <a:t>Lady Mary by Lucy Worsley</a:t>
                      </a:r>
                    </a:p>
                  </a:txBody>
                  <a:tcPr marL="74821" marR="74821" marT="37410" marB="3741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0" fontAlgn="base"/>
                      <a:r>
                        <a:rPr lang="en-GB" sz="1100" b="0" i="0" dirty="0">
                          <a:effectLst/>
                          <a:latin typeface="Comic Sans MS"/>
                        </a:rPr>
                        <a:t>Who Let the Gods Out</a:t>
                      </a:r>
                    </a:p>
                    <a:p>
                      <a:pPr lvl="0" algn="ctr">
                        <a:buNone/>
                      </a:pPr>
                      <a:r>
                        <a:rPr lang="en-GB" sz="1100" b="0" i="0" dirty="0">
                          <a:effectLst/>
                          <a:latin typeface="Comic Sans MS"/>
                        </a:rPr>
                        <a:t>By Maz Evans</a:t>
                      </a:r>
                    </a:p>
                  </a:txBody>
                  <a:tcPr marL="74821" marR="74821" marT="37410" marB="3741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6325659"/>
                  </a:ext>
                </a:extLst>
              </a:tr>
              <a:tr h="1151601"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GB" sz="1600" b="1" i="0" dirty="0">
                          <a:effectLst/>
                          <a:latin typeface="+mn-lt"/>
                        </a:rPr>
                        <a:t>Maths </a:t>
                      </a:r>
                    </a:p>
                  </a:txBody>
                  <a:tcPr marL="74821" marR="74821" marT="37410" marB="3741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GB" sz="1100" b="0" i="0" dirty="0">
                          <a:solidFill>
                            <a:srgbClr val="000000"/>
                          </a:solidFill>
                          <a:effectLst/>
                          <a:latin typeface="Comic Sans MS"/>
                        </a:rPr>
                        <a:t>Place value </a:t>
                      </a:r>
                      <a:endParaRPr lang="en-GB" sz="1100" b="0" i="0" dirty="0">
                        <a:effectLst/>
                        <a:latin typeface="Comic Sans MS"/>
                      </a:endParaRPr>
                    </a:p>
                    <a:p>
                      <a:pPr algn="ctr" rtl="0" fontAlgn="base"/>
                      <a:r>
                        <a:rPr lang="en-GB" sz="1100" b="0" i="0" dirty="0">
                          <a:solidFill>
                            <a:srgbClr val="000000"/>
                          </a:solidFill>
                          <a:effectLst/>
                          <a:latin typeface="Comic Sans MS"/>
                        </a:rPr>
                        <a:t>Addition &amp; subtraction</a:t>
                      </a:r>
                    </a:p>
                  </a:txBody>
                  <a:tcPr marL="74821" marR="74821" marT="37410" marB="3741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GB" sz="1100" b="0" i="0" dirty="0">
                          <a:solidFill>
                            <a:srgbClr val="000000"/>
                          </a:solidFill>
                          <a:effectLst/>
                          <a:latin typeface="Comic Sans MS"/>
                        </a:rPr>
                        <a:t>  Multiplication and division </a:t>
                      </a:r>
                      <a:endParaRPr lang="en-GB" sz="1100" b="0" i="0" dirty="0">
                        <a:effectLst/>
                        <a:latin typeface="Comic Sans MS"/>
                      </a:endParaRPr>
                    </a:p>
                    <a:p>
                      <a:pPr lvl="0" algn="ctr">
                        <a:buNone/>
                      </a:pPr>
                      <a:r>
                        <a:rPr lang="en-GB" sz="11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omic Sans MS"/>
                        </a:rPr>
                        <a:t>Fractions</a:t>
                      </a:r>
                      <a:endParaRPr lang="en-GB" sz="1100" dirty="0">
                        <a:latin typeface="Comic Sans MS"/>
                      </a:endParaRPr>
                    </a:p>
                  </a:txBody>
                  <a:tcPr marL="74821" marR="74821" marT="37410" marB="3741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GB" sz="1100" b="0" i="0" dirty="0">
                          <a:solidFill>
                            <a:srgbClr val="000000"/>
                          </a:solidFill>
                          <a:effectLst/>
                          <a:latin typeface="Comic Sans MS"/>
                        </a:rPr>
                        <a:t>Multiplication /</a:t>
                      </a:r>
                      <a:r>
                        <a:rPr lang="en-GB" sz="1100" b="0" i="0" baseline="0" dirty="0">
                          <a:solidFill>
                            <a:srgbClr val="000000"/>
                          </a:solidFill>
                          <a:effectLst/>
                          <a:latin typeface="Comic Sans MS"/>
                        </a:rPr>
                        <a:t> </a:t>
                      </a:r>
                      <a:r>
                        <a:rPr lang="en-GB" sz="1100" b="0" i="0" dirty="0">
                          <a:solidFill>
                            <a:srgbClr val="000000"/>
                          </a:solidFill>
                          <a:effectLst/>
                          <a:latin typeface="Comic Sans MS"/>
                        </a:rPr>
                        <a:t>division </a:t>
                      </a:r>
                      <a:endParaRPr lang="en-GB" sz="1100" b="0" i="0" dirty="0">
                        <a:effectLst/>
                        <a:latin typeface="Comic Sans MS"/>
                      </a:endParaRPr>
                    </a:p>
                    <a:p>
                      <a:pPr lvl="0" algn="ctr">
                        <a:buNone/>
                      </a:pPr>
                      <a:r>
                        <a:rPr lang="en-GB" sz="1100" b="0" i="0" dirty="0">
                          <a:solidFill>
                            <a:srgbClr val="000000"/>
                          </a:solidFill>
                          <a:effectLst/>
                          <a:latin typeface="Comic Sans MS"/>
                        </a:rPr>
                        <a:t>Fractions  </a:t>
                      </a:r>
                      <a:endParaRPr lang="en-GB" sz="1100" b="0" i="0" dirty="0">
                        <a:effectLst/>
                        <a:latin typeface="Comic Sans MS"/>
                      </a:endParaRPr>
                    </a:p>
                  </a:txBody>
                  <a:tcPr marL="74821" marR="74821" marT="37410" marB="3741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GB" sz="1100" b="0" i="0" dirty="0">
                          <a:effectLst/>
                          <a:latin typeface="Comic Sans MS"/>
                        </a:rPr>
                        <a:t>Perimeter and Area</a:t>
                      </a:r>
                    </a:p>
                    <a:p>
                      <a:pPr lvl="0" algn="ctr">
                        <a:buNone/>
                      </a:pPr>
                      <a:r>
                        <a:rPr lang="en-GB" sz="1100" b="0" i="0" dirty="0">
                          <a:effectLst/>
                          <a:latin typeface="Comic Sans MS"/>
                        </a:rPr>
                        <a:t>Fractions, decimals &amp; percentages</a:t>
                      </a:r>
                    </a:p>
                    <a:p>
                      <a:pPr lvl="0" algn="ctr">
                        <a:buNone/>
                      </a:pPr>
                      <a:r>
                        <a:rPr lang="en-GB" sz="1100" b="0" i="0" dirty="0">
                          <a:effectLst/>
                          <a:latin typeface="Comic Sans MS"/>
                        </a:rPr>
                        <a:t>Statistics</a:t>
                      </a:r>
                    </a:p>
                  </a:txBody>
                  <a:tcPr marL="74821" marR="74821" marT="37410" marB="3741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endParaRPr lang="en-GB" sz="1100" b="0" i="0">
                        <a:solidFill>
                          <a:srgbClr val="000000"/>
                        </a:solidFill>
                        <a:effectLst/>
                        <a:latin typeface="Comic Sans MS"/>
                      </a:endParaRPr>
                    </a:p>
                    <a:p>
                      <a:pPr algn="ctr" rtl="0" fontAlgn="base"/>
                      <a:r>
                        <a:rPr lang="en-GB" sz="1100" b="0" i="0" dirty="0">
                          <a:solidFill>
                            <a:srgbClr val="000000"/>
                          </a:solidFill>
                          <a:effectLst/>
                          <a:latin typeface="Comic Sans MS"/>
                        </a:rPr>
                        <a:t>Properties of  Shape</a:t>
                      </a:r>
                      <a:endParaRPr lang="en-GB" sz="1100" b="0" i="0" dirty="0">
                        <a:effectLst/>
                        <a:latin typeface="Comic Sans MS"/>
                      </a:endParaRPr>
                    </a:p>
                    <a:p>
                      <a:pPr lvl="0" algn="ctr">
                        <a:buNone/>
                      </a:pPr>
                      <a:r>
                        <a:rPr lang="en-GB" sz="1100" b="0" i="0" dirty="0">
                          <a:effectLst/>
                          <a:latin typeface="Comic Sans MS"/>
                        </a:rPr>
                        <a:t>Position and Direction</a:t>
                      </a:r>
                    </a:p>
                  </a:txBody>
                  <a:tcPr marL="74821" marR="74821" marT="37410" marB="3741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endParaRPr lang="en-GB" sz="1100" b="0" i="0" dirty="0">
                        <a:solidFill>
                          <a:srgbClr val="000000"/>
                        </a:solidFill>
                        <a:effectLst/>
                        <a:latin typeface="Comic Sans MS"/>
                      </a:endParaRPr>
                    </a:p>
                    <a:p>
                      <a:pPr lvl="0" algn="ctr">
                        <a:buNone/>
                      </a:pPr>
                      <a:r>
                        <a:rPr lang="en-GB" sz="1100" b="0" i="0" dirty="0">
                          <a:solidFill>
                            <a:srgbClr val="000000"/>
                          </a:solidFill>
                          <a:effectLst/>
                          <a:latin typeface="Comic Sans MS"/>
                        </a:rPr>
                        <a:t>Decimals</a:t>
                      </a:r>
                    </a:p>
                    <a:p>
                      <a:pPr lvl="0" algn="ctr">
                        <a:buNone/>
                      </a:pPr>
                      <a:r>
                        <a:rPr lang="en-GB" sz="1100" b="0" i="0" dirty="0">
                          <a:solidFill>
                            <a:srgbClr val="000000"/>
                          </a:solidFill>
                          <a:effectLst/>
                          <a:latin typeface="Comic Sans MS"/>
                        </a:rPr>
                        <a:t>Negative Numbers</a:t>
                      </a:r>
                    </a:p>
                    <a:p>
                      <a:pPr lvl="0" algn="ctr">
                        <a:buNone/>
                      </a:pPr>
                      <a:r>
                        <a:rPr lang="en-GB" sz="1100" b="0" i="0" dirty="0">
                          <a:solidFill>
                            <a:srgbClr val="000000"/>
                          </a:solidFill>
                          <a:effectLst/>
                          <a:latin typeface="Comic Sans MS"/>
                        </a:rPr>
                        <a:t> Converting units and volume</a:t>
                      </a:r>
                      <a:endParaRPr lang="en-GB" sz="1100" dirty="0">
                        <a:latin typeface="Comic Sans MS"/>
                      </a:endParaRPr>
                    </a:p>
                  </a:txBody>
                  <a:tcPr marL="74821" marR="74821" marT="37410" marB="3741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4721226"/>
                  </a:ext>
                </a:extLst>
              </a:tr>
            </a:tbl>
          </a:graphicData>
        </a:graphic>
      </p:graphicFrame>
      <p:sp>
        <p:nvSpPr>
          <p:cNvPr id="56" name="Title 1">
            <a:extLst>
              <a:ext uri="{FF2B5EF4-FFF2-40B4-BE49-F238E27FC236}">
                <a16:creationId xmlns:a16="http://schemas.microsoft.com/office/drawing/2014/main" id="{D909F325-F978-1A48-98DA-1C531BD613D2}"/>
              </a:ext>
            </a:extLst>
          </p:cNvPr>
          <p:cNvSpPr txBox="1">
            <a:spLocks/>
          </p:cNvSpPr>
          <p:nvPr/>
        </p:nvSpPr>
        <p:spPr>
          <a:xfrm>
            <a:off x="1966783" y="274614"/>
            <a:ext cx="10515599" cy="93268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5400"/>
              <a:t>Year 5 – Curriculum Overview</a:t>
            </a:r>
          </a:p>
        </p:txBody>
      </p:sp>
      <p:pic>
        <p:nvPicPr>
          <p:cNvPr id="4" name="Picture 3" descr="Logo, company name&#10;&#10;Description automatically generated">
            <a:extLst>
              <a:ext uri="{FF2B5EF4-FFF2-40B4-BE49-F238E27FC236}">
                <a16:creationId xmlns:a16="http://schemas.microsoft.com/office/drawing/2014/main" id="{857D6C51-3F19-4A50-9B42-8933A922387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7296" y="96395"/>
            <a:ext cx="1514475" cy="781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48495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CD5EA852-85DC-B046-B7D7-AFA0B22BFEA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95896"/>
              </p:ext>
            </p:extLst>
          </p:nvPr>
        </p:nvGraphicFramePr>
        <p:xfrm>
          <a:off x="514231" y="507086"/>
          <a:ext cx="10902651" cy="5851621"/>
        </p:xfrm>
        <a:graphic>
          <a:graphicData uri="http://schemas.openxmlformats.org/drawingml/2006/table">
            <a:tbl>
              <a:tblPr firstRow="1" bandRow="1"/>
              <a:tblGrid>
                <a:gridCol w="1870318">
                  <a:extLst>
                    <a:ext uri="{9D8B030D-6E8A-4147-A177-3AD203B41FA5}">
                      <a16:colId xmlns:a16="http://schemas.microsoft.com/office/drawing/2014/main" val="1334549941"/>
                    </a:ext>
                  </a:extLst>
                </a:gridCol>
                <a:gridCol w="1501587">
                  <a:extLst>
                    <a:ext uri="{9D8B030D-6E8A-4147-A177-3AD203B41FA5}">
                      <a16:colId xmlns:a16="http://schemas.microsoft.com/office/drawing/2014/main" val="1762301604"/>
                    </a:ext>
                  </a:extLst>
                </a:gridCol>
                <a:gridCol w="1501586">
                  <a:extLst>
                    <a:ext uri="{9D8B030D-6E8A-4147-A177-3AD203B41FA5}">
                      <a16:colId xmlns:a16="http://schemas.microsoft.com/office/drawing/2014/main" val="1550593377"/>
                    </a:ext>
                  </a:extLst>
                </a:gridCol>
                <a:gridCol w="1507290">
                  <a:extLst>
                    <a:ext uri="{9D8B030D-6E8A-4147-A177-3AD203B41FA5}">
                      <a16:colId xmlns:a16="http://schemas.microsoft.com/office/drawing/2014/main" val="1378341299"/>
                    </a:ext>
                  </a:extLst>
                </a:gridCol>
                <a:gridCol w="1507290">
                  <a:extLst>
                    <a:ext uri="{9D8B030D-6E8A-4147-A177-3AD203B41FA5}">
                      <a16:colId xmlns:a16="http://schemas.microsoft.com/office/drawing/2014/main" val="3099519535"/>
                    </a:ext>
                  </a:extLst>
                </a:gridCol>
                <a:gridCol w="1507290">
                  <a:extLst>
                    <a:ext uri="{9D8B030D-6E8A-4147-A177-3AD203B41FA5}">
                      <a16:colId xmlns:a16="http://schemas.microsoft.com/office/drawing/2014/main" val="3315267924"/>
                    </a:ext>
                  </a:extLst>
                </a:gridCol>
                <a:gridCol w="1507290">
                  <a:extLst>
                    <a:ext uri="{9D8B030D-6E8A-4147-A177-3AD203B41FA5}">
                      <a16:colId xmlns:a16="http://schemas.microsoft.com/office/drawing/2014/main" val="1332107217"/>
                    </a:ext>
                  </a:extLst>
                </a:gridCol>
              </a:tblGrid>
              <a:tr h="260212"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GB" sz="1600" b="1" i="0" dirty="0">
                          <a:effectLst/>
                          <a:latin typeface="+mn-lt"/>
                        </a:rPr>
                        <a:t>Subject</a:t>
                      </a:r>
                      <a:r>
                        <a:rPr lang="en-GB" sz="1600" b="0" i="0" dirty="0"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26687" marR="26687" marT="13343" marB="1334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GB" sz="1600" b="1" i="0" dirty="0">
                          <a:effectLst/>
                          <a:latin typeface="+mn-lt"/>
                        </a:rPr>
                        <a:t>Autumn 1</a:t>
                      </a:r>
                      <a:r>
                        <a:rPr lang="en-GB" sz="1600" b="0" i="0" dirty="0"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26687" marR="26687" marT="13343" marB="1334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GB" sz="1600" b="1" i="0" dirty="0">
                          <a:effectLst/>
                          <a:latin typeface="+mn-lt"/>
                        </a:rPr>
                        <a:t>Autumn 2</a:t>
                      </a:r>
                      <a:r>
                        <a:rPr lang="en-GB" sz="1600" b="0" i="0" dirty="0"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26687" marR="26687" marT="13343" marB="1334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GB" sz="1600" b="1" i="0" dirty="0">
                          <a:effectLst/>
                          <a:latin typeface="+mn-lt"/>
                        </a:rPr>
                        <a:t>Spring 1</a:t>
                      </a:r>
                      <a:r>
                        <a:rPr lang="en-GB" sz="1600" b="0" i="0" dirty="0"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26687" marR="26687" marT="13343" marB="1334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GB" sz="1600" b="1" i="0" dirty="0">
                          <a:effectLst/>
                          <a:latin typeface="+mn-lt"/>
                        </a:rPr>
                        <a:t>Spring 2</a:t>
                      </a:r>
                      <a:r>
                        <a:rPr lang="en-GB" sz="1600" b="0" i="0" dirty="0"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26687" marR="26687" marT="13343" marB="1334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GB" sz="1600" b="1" i="0" dirty="0">
                          <a:effectLst/>
                          <a:latin typeface="+mn-lt"/>
                        </a:rPr>
                        <a:t>Summer 1</a:t>
                      </a:r>
                      <a:r>
                        <a:rPr lang="en-GB" sz="1600" b="0" i="0" dirty="0"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26687" marR="26687" marT="13343" marB="1334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GB" sz="1600" b="1" i="0" dirty="0">
                          <a:effectLst/>
                          <a:latin typeface="+mn-lt"/>
                        </a:rPr>
                        <a:t>Summer 2</a:t>
                      </a:r>
                      <a:r>
                        <a:rPr lang="en-GB" sz="1600" b="0" i="0" dirty="0"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26687" marR="26687" marT="13343" marB="1334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2700141"/>
                  </a:ext>
                </a:extLst>
              </a:tr>
              <a:tr h="794943"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GB" sz="1600" b="1" i="0" dirty="0">
                          <a:effectLst/>
                          <a:latin typeface="+mn-lt"/>
                        </a:rPr>
                        <a:t>Science</a:t>
                      </a:r>
                    </a:p>
                  </a:txBody>
                  <a:tcPr marL="94933" marR="94933" marT="47466" marB="4746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GB" sz="1200" b="0" i="0" dirty="0">
                          <a:effectLst/>
                          <a:latin typeface="Comic Sans MS"/>
                        </a:rPr>
                        <a:t>Forces</a:t>
                      </a:r>
                    </a:p>
                  </a:txBody>
                  <a:tcPr marL="94933" marR="94933" marT="47466" marB="4746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GB" sz="1200" b="0" i="0" dirty="0">
                          <a:effectLst/>
                          <a:latin typeface="Comic Sans MS"/>
                        </a:rPr>
                        <a:t>Materials</a:t>
                      </a:r>
                    </a:p>
                  </a:txBody>
                  <a:tcPr marL="94933" marR="94933" marT="47466" marB="4746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GB" sz="1200" b="0" i="0" dirty="0">
                          <a:effectLst/>
                          <a:latin typeface="Comic Sans MS"/>
                        </a:rPr>
                        <a:t>Space </a:t>
                      </a:r>
                    </a:p>
                    <a:p>
                      <a:pPr lvl="0" algn="ctr">
                        <a:buNone/>
                      </a:pPr>
                      <a:r>
                        <a:rPr lang="en-GB" sz="1200" b="0" i="0" dirty="0">
                          <a:effectLst/>
                          <a:latin typeface="Comic Sans MS"/>
                        </a:rPr>
                        <a:t>Linked to science: latitude, longitude, equator, tropics &amp; time zones</a:t>
                      </a:r>
                    </a:p>
                  </a:txBody>
                  <a:tcPr marL="94933" marR="94933" marT="47466" marB="4746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GB" sz="1200" b="0" i="0" u="none" strike="noStrike" noProof="0" dirty="0">
                          <a:effectLst/>
                          <a:latin typeface="Comic Sans MS"/>
                        </a:rPr>
                        <a:t>Life Cycles</a:t>
                      </a:r>
                      <a:endParaRPr lang="en-US" sz="1200" dirty="0">
                        <a:latin typeface="Comic Sans MS"/>
                      </a:endParaRPr>
                    </a:p>
                  </a:txBody>
                  <a:tcPr marL="94933" marR="94933" marT="47466" marB="4746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GB" sz="1200" b="0" i="0" dirty="0">
                          <a:effectLst/>
                          <a:latin typeface="Comic Sans MS"/>
                        </a:rPr>
                        <a:t>Animals and Humans </a:t>
                      </a:r>
                    </a:p>
                  </a:txBody>
                  <a:tcPr marL="94933" marR="94933" marT="47466" marB="4746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GB" sz="1200" b="0" i="0" dirty="0">
                          <a:effectLst/>
                          <a:latin typeface="Comic Sans MS"/>
                        </a:rPr>
                        <a:t>Smashing Stereotypes</a:t>
                      </a:r>
                    </a:p>
                  </a:txBody>
                  <a:tcPr marL="94933" marR="94933" marT="47466" marB="4746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4941270"/>
                  </a:ext>
                </a:extLst>
              </a:tr>
              <a:tr h="619035"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GB" sz="1600" b="1" i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Design &amp; Technology</a:t>
                      </a:r>
                      <a:endParaRPr lang="en-GB" sz="1600" b="1" i="0" dirty="0">
                        <a:effectLst/>
                        <a:latin typeface="+mn-lt"/>
                      </a:endParaRPr>
                    </a:p>
                  </a:txBody>
                  <a:tcPr marL="94933" marR="94933" marT="47466" marB="4746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endParaRPr lang="en-GB" sz="1200" b="0" i="0" dirty="0">
                        <a:effectLst/>
                        <a:latin typeface="Comic Sans MS"/>
                      </a:endParaRPr>
                    </a:p>
                    <a:p>
                      <a:pPr algn="ctr" rtl="0" fontAlgn="base"/>
                      <a:endParaRPr lang="en-GB" sz="1200" b="0" i="0" dirty="0">
                        <a:effectLst/>
                        <a:latin typeface="Comic Sans MS"/>
                      </a:endParaRPr>
                    </a:p>
                  </a:txBody>
                  <a:tcPr marL="94933" marR="94933" marT="47466" marB="4746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Comic Sans MS"/>
                        </a:rPr>
                        <a:t>Sewing</a:t>
                      </a:r>
                      <a:endParaRPr lang="en-GB" sz="1200" b="0" i="0" dirty="0">
                        <a:solidFill>
                          <a:schemeClr val="tx1"/>
                        </a:solidFill>
                        <a:effectLst/>
                        <a:latin typeface="Comic Sans MS"/>
                      </a:endParaRPr>
                    </a:p>
                    <a:p>
                      <a:pPr lvl="0" algn="ctr">
                        <a:buNone/>
                      </a:pPr>
                      <a:endParaRPr lang="en-GB" sz="1200" b="0" i="0" dirty="0">
                        <a:solidFill>
                          <a:srgbClr val="FF0000"/>
                        </a:solidFill>
                        <a:effectLst/>
                        <a:latin typeface="Comic Sans MS"/>
                      </a:endParaRPr>
                    </a:p>
                  </a:txBody>
                  <a:tcPr marL="94933" marR="94933" marT="47466" marB="4746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dirty="0">
                          <a:effectLst/>
                          <a:latin typeface="Comic Sans MS"/>
                        </a:rPr>
                        <a:t>Cooking</a:t>
                      </a:r>
                      <a:endParaRPr lang="en-GB" sz="1200" b="0" i="0" dirty="0">
                        <a:effectLst/>
                        <a:latin typeface="Comic Sans MS"/>
                      </a:endParaRPr>
                    </a:p>
                    <a:p>
                      <a:pPr lvl="0" algn="ctr">
                        <a:buNone/>
                      </a:pPr>
                      <a:endParaRPr lang="en-GB" sz="1200" b="0" i="0" dirty="0">
                        <a:solidFill>
                          <a:schemeClr val="tx1"/>
                        </a:solidFill>
                        <a:effectLst/>
                        <a:latin typeface="Comic Sans MS"/>
                      </a:endParaRPr>
                    </a:p>
                  </a:txBody>
                  <a:tcPr marL="94933" marR="94933" marT="47466" marB="4746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endParaRPr lang="en-GB" sz="1200" b="0" i="0" dirty="0">
                        <a:solidFill>
                          <a:schemeClr val="tx1"/>
                        </a:solidFill>
                        <a:effectLst/>
                        <a:latin typeface="Comic Sans MS"/>
                      </a:endParaRPr>
                    </a:p>
                  </a:txBody>
                  <a:tcPr marL="94933" marR="94933" marT="47466" marB="4746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20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Comic Sans MS"/>
                        </a:rPr>
                        <a:t> </a:t>
                      </a:r>
                      <a:endParaRPr lang="en-GB" sz="1200" b="0" i="0" u="none" strike="noStrike" noProof="0" dirty="0">
                        <a:solidFill>
                          <a:schemeClr val="tx1"/>
                        </a:solidFill>
                        <a:effectLst/>
                        <a:latin typeface="Comic Sans MS"/>
                      </a:endParaRPr>
                    </a:p>
                  </a:txBody>
                  <a:tcPr marL="94933" marR="94933" marT="47466" marB="4746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i="0" dirty="0">
                          <a:solidFill>
                            <a:schemeClr val="tx1"/>
                          </a:solidFill>
                          <a:effectLst/>
                          <a:latin typeface="Comic Sans MS"/>
                        </a:rPr>
                        <a:t>Cams, pulleys or gears</a:t>
                      </a:r>
                    </a:p>
                  </a:txBody>
                  <a:tcPr marL="94933" marR="94933" marT="47466" marB="4746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4369818"/>
                  </a:ext>
                </a:extLst>
              </a:tr>
              <a:tr h="931716">
                <a:tc rowSpan="2">
                  <a:txBody>
                    <a:bodyPr/>
                    <a:lstStyle/>
                    <a:p>
                      <a:pPr algn="ctr" rtl="0" fontAlgn="base"/>
                      <a:r>
                        <a:rPr lang="en-GB" sz="1600" b="1" i="0" dirty="0">
                          <a:effectLst/>
                          <a:latin typeface="+mn-lt"/>
                        </a:rPr>
                        <a:t>Computing</a:t>
                      </a:r>
                    </a:p>
                    <a:p>
                      <a:pPr algn="ctr" rtl="0" fontAlgn="base"/>
                      <a:r>
                        <a:rPr lang="en-GB" sz="1600" b="1" i="0" dirty="0">
                          <a:effectLst/>
                          <a:latin typeface="+mn-lt"/>
                        </a:rPr>
                        <a:t>Science</a:t>
                      </a:r>
                    </a:p>
                  </a:txBody>
                  <a:tcPr marL="94933" marR="94933" marT="47466" marB="4746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GB" sz="1200" b="0" i="0" u="none" strike="noStrike" noProof="0" dirty="0">
                          <a:effectLst/>
                          <a:latin typeface="Comic Sans MS"/>
                        </a:rPr>
                        <a:t>Multi-media and word processing</a:t>
                      </a:r>
                      <a:endParaRPr lang="en-GB" sz="1200" dirty="0">
                        <a:latin typeface="Comic Sans MS"/>
                      </a:endParaRPr>
                    </a:p>
                  </a:txBody>
                  <a:tcPr marL="94933" marR="94933" marT="47466" marB="4746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GB" sz="1200" b="0" i="0" u="none" strike="noStrike" noProof="0" dirty="0">
                          <a:effectLst/>
                          <a:latin typeface="Comic Sans MS"/>
                        </a:rPr>
                        <a:t>Touch Typing and research </a:t>
                      </a:r>
                      <a:endParaRPr lang="en-GB" sz="1200" dirty="0">
                        <a:latin typeface="Comic Sans MS"/>
                      </a:endParaRPr>
                    </a:p>
                  </a:txBody>
                  <a:tcPr marL="94933" marR="94933" marT="47466" marB="4746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GB" sz="1200" b="0" i="0" dirty="0">
                          <a:effectLst/>
                          <a:latin typeface="Comic Sans MS"/>
                        </a:rPr>
                        <a:t>Coding </a:t>
                      </a:r>
                    </a:p>
                    <a:p>
                      <a:pPr lvl="0" algn="ctr">
                        <a:buNone/>
                      </a:pPr>
                      <a:r>
                        <a:rPr lang="en-GB" sz="1200" b="0" i="0" dirty="0">
                          <a:effectLst/>
                          <a:latin typeface="Comic Sans MS"/>
                        </a:rPr>
                        <a:t>Oracy Documentary Recording. </a:t>
                      </a:r>
                    </a:p>
                  </a:txBody>
                  <a:tcPr marL="94933" marR="94933" marT="47466" marB="47466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GB" sz="1200" b="0" i="0" dirty="0">
                          <a:effectLst/>
                          <a:latin typeface="Comic Sans MS"/>
                        </a:rPr>
                        <a:t>Coding</a:t>
                      </a:r>
                    </a:p>
                  </a:txBody>
                  <a:tcPr marL="94933" marR="94933" marT="47466" marB="4746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GB" sz="1200" b="0" i="0" dirty="0">
                          <a:effectLst/>
                          <a:latin typeface="Comic Sans MS"/>
                        </a:rPr>
                        <a:t>Audacity</a:t>
                      </a:r>
                    </a:p>
                  </a:txBody>
                  <a:tcPr marL="94933" marR="94933" marT="47466" marB="47466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GB" sz="1200" b="0" i="0" dirty="0">
                          <a:effectLst/>
                          <a:latin typeface="Comic Sans MS"/>
                        </a:rPr>
                        <a:t>Spreadsheets</a:t>
                      </a:r>
                    </a:p>
                  </a:txBody>
                  <a:tcPr marL="94933" marR="94933" marT="47466" marB="47466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6325659"/>
                  </a:ext>
                </a:extLst>
              </a:tr>
              <a:tr h="2667929">
                <a:tc vMerge="1">
                  <a:txBody>
                    <a:bodyPr/>
                    <a:lstStyle/>
                    <a:p>
                      <a:pPr algn="ctr" rtl="0" fontAlgn="base"/>
                      <a:r>
                        <a:rPr lang="en-GB" sz="1600" b="1" i="0">
                          <a:effectLst/>
                          <a:latin typeface="+mn-lt"/>
                        </a:rPr>
                        <a:t>Science</a:t>
                      </a:r>
                    </a:p>
                  </a:txBody>
                  <a:tcPr marL="94933" marR="94933" marT="47466" marB="4746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GB" sz="1200" b="1" i="0" dirty="0">
                          <a:effectLst/>
                          <a:latin typeface="Comic Sans MS"/>
                        </a:rPr>
                        <a:t>E-Safety</a:t>
                      </a:r>
                    </a:p>
                    <a:p>
                      <a:pPr algn="ctr" rtl="0" fontAlgn="base"/>
                      <a:r>
                        <a:rPr lang="en-GB" sz="1200" b="0" i="0" kern="1200" dirty="0">
                          <a:solidFill>
                            <a:schemeClr val="tx1"/>
                          </a:solidFill>
                          <a:effectLst/>
                          <a:latin typeface="Comic Sans MS"/>
                          <a:ea typeface="+mn-ea"/>
                          <a:cs typeface="+mn-cs"/>
                        </a:rPr>
                        <a:t>Re-familiarisation with School E-Safety Guidelines and what to do if faced with inappropriate content </a:t>
                      </a:r>
                    </a:p>
                    <a:p>
                      <a:pPr algn="ctr" rtl="0" fontAlgn="base"/>
                      <a:r>
                        <a:rPr lang="en-GB" sz="1200" b="0" i="0" kern="1200" dirty="0">
                          <a:solidFill>
                            <a:schemeClr val="tx1"/>
                          </a:solidFill>
                          <a:effectLst/>
                          <a:latin typeface="Comic Sans MS"/>
                          <a:ea typeface="+mn-ea"/>
                          <a:cs typeface="+mn-cs"/>
                        </a:rPr>
                        <a:t>Re-Introduction to safe search engines and understand risks of accessing resources from the internet </a:t>
                      </a:r>
                    </a:p>
                  </a:txBody>
                  <a:tcPr marL="94933" marR="94933" marT="47466" marB="4746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i="0" dirty="0">
                          <a:effectLst/>
                          <a:latin typeface="Comic Sans MS"/>
                        </a:rPr>
                        <a:t>E-Safety</a:t>
                      </a:r>
                    </a:p>
                    <a:p>
                      <a:pPr algn="ctr" rtl="0" fontAlgn="base"/>
                      <a:r>
                        <a:rPr lang="en-GB" sz="1200" b="0" i="0" kern="1200" dirty="0">
                          <a:solidFill>
                            <a:schemeClr val="tx1"/>
                          </a:solidFill>
                          <a:effectLst/>
                          <a:latin typeface="Comic Sans MS"/>
                          <a:ea typeface="+mn-ea"/>
                          <a:cs typeface="+mn-cs"/>
                        </a:rPr>
                        <a:t>Know what is meant by E-safety and how to SMART on the internet </a:t>
                      </a:r>
                      <a:endParaRPr lang="en-GB" sz="1200" b="0" i="0" dirty="0">
                        <a:effectLst/>
                        <a:latin typeface="Comic Sans MS"/>
                      </a:endParaRPr>
                    </a:p>
                  </a:txBody>
                  <a:tcPr marL="94933" marR="94933" marT="47466" marB="4746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i="0" dirty="0">
                          <a:effectLst/>
                          <a:latin typeface="Comic Sans MS"/>
                        </a:rPr>
                        <a:t>E-Safety</a:t>
                      </a:r>
                    </a:p>
                    <a:p>
                      <a:pPr algn="ctr" rtl="0" fontAlgn="base"/>
                      <a:r>
                        <a:rPr lang="en-GB" sz="1200" b="0" i="0" kern="1200" dirty="0">
                          <a:solidFill>
                            <a:schemeClr val="tx1"/>
                          </a:solidFill>
                          <a:effectLst/>
                          <a:latin typeface="Comic Sans MS"/>
                          <a:ea typeface="+mn-ea"/>
                          <a:cs typeface="+mn-cs"/>
                        </a:rPr>
                        <a:t>Understand the positives and negatives uses of social media  </a:t>
                      </a:r>
                      <a:endParaRPr lang="en-GB" sz="1200" b="0" i="0" dirty="0">
                        <a:effectLst/>
                        <a:latin typeface="Comic Sans MS"/>
                      </a:endParaRPr>
                    </a:p>
                  </a:txBody>
                  <a:tcPr marL="94933" marR="94933" marT="47466" marB="47466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i="0" dirty="0">
                          <a:effectLst/>
                          <a:latin typeface="Comic Sans MS"/>
                        </a:rPr>
                        <a:t>E-Safety</a:t>
                      </a:r>
                    </a:p>
                    <a:p>
                      <a:pPr algn="ctr" rtl="0" fontAlgn="base"/>
                      <a:r>
                        <a:rPr lang="en-GB" sz="1200" b="0" i="0" kern="1200" dirty="0">
                          <a:solidFill>
                            <a:schemeClr val="tx1"/>
                          </a:solidFill>
                          <a:effectLst/>
                          <a:latin typeface="Comic Sans MS"/>
                          <a:ea typeface="+mn-ea"/>
                          <a:cs typeface="+mn-cs"/>
                        </a:rPr>
                        <a:t>Understand what cyberbullying is, identify it and its consequences and learn how to deal with cyber bullying.</a:t>
                      </a:r>
                      <a:endParaRPr lang="en-GB" sz="1200" b="0" i="0" dirty="0">
                        <a:effectLst/>
                        <a:latin typeface="Comic Sans MS"/>
                      </a:endParaRPr>
                    </a:p>
                  </a:txBody>
                  <a:tcPr marL="94933" marR="94933" marT="47466" marB="4746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i="0" dirty="0">
                          <a:effectLst/>
                          <a:latin typeface="Comic Sans MS"/>
                        </a:rPr>
                        <a:t>E-Safety</a:t>
                      </a:r>
                    </a:p>
                    <a:p>
                      <a:pPr algn="ctr" rtl="0" fontAlgn="base"/>
                      <a:r>
                        <a:rPr lang="en-GB" sz="1200" b="0" i="0" kern="1200" dirty="0">
                          <a:solidFill>
                            <a:schemeClr val="tx1"/>
                          </a:solidFill>
                          <a:effectLst/>
                          <a:latin typeface="Comic Sans MS"/>
                          <a:ea typeface="+mn-ea"/>
                          <a:cs typeface="+mn-cs"/>
                        </a:rPr>
                        <a:t>Understand how to show respect online and learn rules for how to conduct yourself online. To understand the differences between face to face and online communication </a:t>
                      </a:r>
                      <a:endParaRPr lang="en-GB" sz="1200" b="0" i="0" dirty="0">
                        <a:effectLst/>
                        <a:latin typeface="Comic Sans MS"/>
                      </a:endParaRPr>
                    </a:p>
                  </a:txBody>
                  <a:tcPr marL="94933" marR="94933" marT="47466" marB="4746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i="0" dirty="0">
                          <a:effectLst/>
                          <a:latin typeface="Comic Sans MS"/>
                        </a:rPr>
                        <a:t>E-Safety</a:t>
                      </a:r>
                    </a:p>
                    <a:p>
                      <a:pPr algn="ctr" rtl="0" fontAlgn="base"/>
                      <a:r>
                        <a:rPr lang="en-GB" sz="1200" b="0" i="0" kern="1200" dirty="0">
                          <a:solidFill>
                            <a:schemeClr val="tx1"/>
                          </a:solidFill>
                          <a:effectLst/>
                          <a:latin typeface="Comic Sans MS"/>
                          <a:ea typeface="+mn-ea"/>
                          <a:cs typeface="+mn-cs"/>
                        </a:rPr>
                        <a:t>Understand what a digital footprint is and to explore what information is appropriate to put online</a:t>
                      </a:r>
                      <a:endParaRPr lang="en-GB" sz="1200" b="0" i="0" dirty="0">
                        <a:effectLst/>
                        <a:latin typeface="Comic Sans MS"/>
                      </a:endParaRPr>
                    </a:p>
                  </a:txBody>
                  <a:tcPr marL="94933" marR="94933" marT="47466" marB="47466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47212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341464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CD5EA852-85DC-B046-B7D7-AFA0B22BFEA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7470540"/>
              </p:ext>
            </p:extLst>
          </p:nvPr>
        </p:nvGraphicFramePr>
        <p:xfrm>
          <a:off x="588371" y="540039"/>
          <a:ext cx="10902651" cy="5969390"/>
        </p:xfrm>
        <a:graphic>
          <a:graphicData uri="http://schemas.openxmlformats.org/drawingml/2006/table">
            <a:tbl>
              <a:tblPr firstRow="1" bandRow="1"/>
              <a:tblGrid>
                <a:gridCol w="1870318">
                  <a:extLst>
                    <a:ext uri="{9D8B030D-6E8A-4147-A177-3AD203B41FA5}">
                      <a16:colId xmlns:a16="http://schemas.microsoft.com/office/drawing/2014/main" val="1334549941"/>
                    </a:ext>
                  </a:extLst>
                </a:gridCol>
                <a:gridCol w="1501587">
                  <a:extLst>
                    <a:ext uri="{9D8B030D-6E8A-4147-A177-3AD203B41FA5}">
                      <a16:colId xmlns:a16="http://schemas.microsoft.com/office/drawing/2014/main" val="1762301604"/>
                    </a:ext>
                  </a:extLst>
                </a:gridCol>
                <a:gridCol w="1501586">
                  <a:extLst>
                    <a:ext uri="{9D8B030D-6E8A-4147-A177-3AD203B41FA5}">
                      <a16:colId xmlns:a16="http://schemas.microsoft.com/office/drawing/2014/main" val="1550593377"/>
                    </a:ext>
                  </a:extLst>
                </a:gridCol>
                <a:gridCol w="1507290">
                  <a:extLst>
                    <a:ext uri="{9D8B030D-6E8A-4147-A177-3AD203B41FA5}">
                      <a16:colId xmlns:a16="http://schemas.microsoft.com/office/drawing/2014/main" val="1378341299"/>
                    </a:ext>
                  </a:extLst>
                </a:gridCol>
                <a:gridCol w="1507290">
                  <a:extLst>
                    <a:ext uri="{9D8B030D-6E8A-4147-A177-3AD203B41FA5}">
                      <a16:colId xmlns:a16="http://schemas.microsoft.com/office/drawing/2014/main" val="3099519535"/>
                    </a:ext>
                  </a:extLst>
                </a:gridCol>
                <a:gridCol w="1507290">
                  <a:extLst>
                    <a:ext uri="{9D8B030D-6E8A-4147-A177-3AD203B41FA5}">
                      <a16:colId xmlns:a16="http://schemas.microsoft.com/office/drawing/2014/main" val="3315267924"/>
                    </a:ext>
                  </a:extLst>
                </a:gridCol>
                <a:gridCol w="1507290">
                  <a:extLst>
                    <a:ext uri="{9D8B030D-6E8A-4147-A177-3AD203B41FA5}">
                      <a16:colId xmlns:a16="http://schemas.microsoft.com/office/drawing/2014/main" val="1332107217"/>
                    </a:ext>
                  </a:extLst>
                </a:gridCol>
              </a:tblGrid>
              <a:tr h="257151"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GB" sz="1600" b="1" i="0" dirty="0">
                          <a:effectLst/>
                          <a:latin typeface="+mn-lt"/>
                        </a:rPr>
                        <a:t>Subject</a:t>
                      </a:r>
                      <a:r>
                        <a:rPr lang="en-GB" sz="1600" b="0" i="0" dirty="0"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26687" marR="26687" marT="13343" marB="1334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GB" sz="1600" b="1" i="0" dirty="0">
                          <a:effectLst/>
                          <a:latin typeface="+mn-lt"/>
                        </a:rPr>
                        <a:t>Autumn 1</a:t>
                      </a:r>
                      <a:r>
                        <a:rPr lang="en-GB" sz="1600" b="0" i="0" dirty="0"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26687" marR="26687" marT="13343" marB="1334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GB" sz="1600" b="1" i="0" dirty="0">
                          <a:effectLst/>
                          <a:latin typeface="+mn-lt"/>
                        </a:rPr>
                        <a:t>Autumn 2</a:t>
                      </a:r>
                      <a:r>
                        <a:rPr lang="en-GB" sz="1600" b="0" i="0" dirty="0"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26687" marR="26687" marT="13343" marB="1334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GB" sz="1600" b="1" i="0" dirty="0">
                          <a:effectLst/>
                          <a:latin typeface="+mn-lt"/>
                        </a:rPr>
                        <a:t>Spring 1</a:t>
                      </a:r>
                      <a:r>
                        <a:rPr lang="en-GB" sz="1600" b="0" i="0" dirty="0"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26687" marR="26687" marT="13343" marB="1334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GB" sz="1600" b="1" i="0" dirty="0">
                          <a:effectLst/>
                          <a:latin typeface="+mn-lt"/>
                        </a:rPr>
                        <a:t>Spring 2</a:t>
                      </a:r>
                      <a:r>
                        <a:rPr lang="en-GB" sz="1600" b="0" i="0" dirty="0"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26687" marR="26687" marT="13343" marB="1334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GB" sz="1600" b="1" i="0" dirty="0">
                          <a:effectLst/>
                          <a:latin typeface="+mn-lt"/>
                        </a:rPr>
                        <a:t>Summer 1</a:t>
                      </a:r>
                      <a:r>
                        <a:rPr lang="en-GB" sz="1600" b="0" i="0" dirty="0"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26687" marR="26687" marT="13343" marB="1334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GB" sz="1600" b="1" i="0" dirty="0">
                          <a:effectLst/>
                          <a:latin typeface="+mn-lt"/>
                        </a:rPr>
                        <a:t>Summer 2</a:t>
                      </a:r>
                      <a:r>
                        <a:rPr lang="en-GB" sz="1600" b="0" i="0" dirty="0"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26687" marR="26687" marT="13343" marB="1334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2700141"/>
                  </a:ext>
                </a:extLst>
              </a:tr>
              <a:tr h="1307845"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GB" sz="1600" b="1" i="0" dirty="0">
                          <a:effectLst/>
                          <a:latin typeface="+mn-lt"/>
                        </a:rPr>
                        <a:t>History</a:t>
                      </a:r>
                    </a:p>
                  </a:txBody>
                  <a:tcPr marL="95711" marR="95711" marT="47855" marB="4785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endParaRPr lang="en-GB" sz="1200" b="0" i="0" dirty="0">
                        <a:effectLst/>
                        <a:latin typeface="Comic Sans MS"/>
                      </a:endParaRPr>
                    </a:p>
                  </a:txBody>
                  <a:tcPr marL="95711" marR="95711" marT="47855" marB="4785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200" b="1" dirty="0">
                          <a:latin typeface="Comic Sans MS"/>
                        </a:rPr>
                        <a:t>World War 2</a:t>
                      </a:r>
                    </a:p>
                    <a:p>
                      <a:pPr lvl="0" algn="ctr">
                        <a:buNone/>
                      </a:pPr>
                      <a:r>
                        <a:rPr lang="en-GB" sz="1200" b="0" i="0" u="none" strike="noStrike" noProof="0" dirty="0">
                          <a:latin typeface="Comic Sans MS"/>
                        </a:rPr>
                        <a:t>Study of an aspect or theme in British History, that extends pupils chronological knowledge beyond 1066.</a:t>
                      </a:r>
                    </a:p>
                  </a:txBody>
                  <a:tcPr marL="95711" marR="95711" marT="47855" marB="4785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1" i="0" u="none" strike="noStrike" noProof="0" dirty="0">
                          <a:effectLst/>
                          <a:latin typeface="Comic Sans MS"/>
                        </a:rPr>
                        <a:t>The</a:t>
                      </a:r>
                      <a:r>
                        <a:rPr lang="en-US" sz="1200" b="1" i="0" u="none" strike="noStrike" baseline="0" noProof="0" dirty="0">
                          <a:effectLst/>
                          <a:latin typeface="Comic Sans MS"/>
                        </a:rPr>
                        <a:t> Tudors</a:t>
                      </a:r>
                      <a:endParaRPr lang="en-GB" sz="1200" b="1" i="0" u="none" strike="noStrike" noProof="0" dirty="0">
                        <a:effectLst/>
                        <a:latin typeface="Comic Sans MS"/>
                      </a:endParaRPr>
                    </a:p>
                    <a:p>
                      <a:pPr lvl="0" algn="ctr">
                        <a:buNone/>
                      </a:pPr>
                      <a:endParaRPr lang="en-GB" sz="1200" b="1" i="0" u="none" strike="noStrike" noProof="0" dirty="0">
                        <a:latin typeface="Comic Sans MS"/>
                      </a:endParaRPr>
                    </a:p>
                  </a:txBody>
                  <a:tcPr marL="95711" marR="95711" marT="47855" marB="4785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b="1" i="0" u="none" strike="noStrike" noProof="0" dirty="0">
                        <a:effectLst/>
                        <a:latin typeface="Comic Sans MS"/>
                      </a:endParaRPr>
                    </a:p>
                  </a:txBody>
                  <a:tcPr marL="95711" marR="95711" marT="47855" marB="4785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endParaRPr lang="en-GB" sz="1200" b="0" i="0">
                        <a:effectLst/>
                        <a:latin typeface="Comic Sans MS"/>
                      </a:endParaRPr>
                    </a:p>
                  </a:txBody>
                  <a:tcPr marL="95711" marR="95711" marT="47855" marB="4785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GB" sz="1200" b="1" i="0" u="none" strike="noStrike" noProof="0" dirty="0">
                          <a:effectLst/>
                          <a:latin typeface="Comic Sans MS"/>
                        </a:rPr>
                        <a:t>Ancient Greece-</a:t>
                      </a:r>
                      <a:r>
                        <a:rPr lang="en-GB" sz="1200" b="0" i="0" u="none" strike="noStrike" noProof="0" dirty="0">
                          <a:effectLst/>
                          <a:latin typeface="Comic Sans MS"/>
                        </a:rPr>
                        <a:t> a study of Greek life and achievements and their influence on the Western world. </a:t>
                      </a:r>
                      <a:endParaRPr lang="en-US" sz="1200" dirty="0">
                        <a:latin typeface="Comic Sans MS"/>
                      </a:endParaRPr>
                    </a:p>
                  </a:txBody>
                  <a:tcPr marL="95711" marR="95711" marT="47855" marB="4785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4941270"/>
                  </a:ext>
                </a:extLst>
              </a:tr>
              <a:tr h="612492"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GB" sz="1600" b="1" i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Geography</a:t>
                      </a:r>
                      <a:endParaRPr lang="en-GB" sz="1600" b="1" i="0" dirty="0">
                        <a:effectLst/>
                        <a:latin typeface="+mn-lt"/>
                      </a:endParaRPr>
                    </a:p>
                  </a:txBody>
                  <a:tcPr marL="95711" marR="95711" marT="47855" marB="4785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GB" sz="1200" b="1" i="0" dirty="0">
                          <a:effectLst/>
                          <a:latin typeface="Comic Sans MS"/>
                        </a:rPr>
                        <a:t>India</a:t>
                      </a:r>
                      <a:r>
                        <a:rPr lang="en-GB" sz="1200" b="0" i="0" dirty="0">
                          <a:effectLst/>
                          <a:latin typeface="Comic Sans MS"/>
                        </a:rPr>
                        <a:t> (time zones/latitude and longitude)</a:t>
                      </a:r>
                    </a:p>
                  </a:txBody>
                  <a:tcPr marL="95711" marR="95711" marT="47855" marB="4785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endParaRPr lang="en-GB" sz="1200" b="0" i="0">
                        <a:effectLst/>
                        <a:latin typeface="Comic Sans MS"/>
                      </a:endParaRPr>
                    </a:p>
                  </a:txBody>
                  <a:tcPr marL="95711" marR="95711" marT="47854" marB="4785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buNone/>
                      </a:pPr>
                      <a:endParaRPr lang="en-GB" sz="1200" b="0" i="0">
                        <a:effectLst/>
                        <a:latin typeface="Comic Sans MS"/>
                      </a:endParaRPr>
                    </a:p>
                  </a:txBody>
                  <a:tcPr marL="95711" marR="95711" marT="47854" marB="4785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GB" sz="1200" b="1" i="0" u="none" strike="noStrike" noProof="0" dirty="0">
                          <a:effectLst/>
                          <a:latin typeface="Comic Sans MS"/>
                        </a:rPr>
                        <a:t>Polar Regions</a:t>
                      </a:r>
                      <a:r>
                        <a:rPr lang="en-GB" sz="1200" b="0" i="0" u="none" strike="noStrike" noProof="0" dirty="0">
                          <a:effectLst/>
                          <a:latin typeface="Comic Sans MS"/>
                        </a:rPr>
                        <a:t> and Climate Change</a:t>
                      </a:r>
                      <a:endParaRPr lang="en-US" sz="1200" dirty="0">
                        <a:latin typeface="Comic Sans MS"/>
                      </a:endParaRPr>
                    </a:p>
                  </a:txBody>
                  <a:tcPr marL="95711" marR="95711" marT="47854" marB="4785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GB" sz="1200" b="1" i="0" u="none" strike="noStrike" noProof="0" dirty="0">
                          <a:effectLst/>
                          <a:latin typeface="Comic Sans MS"/>
                        </a:rPr>
                        <a:t>Coasts and Erosion</a:t>
                      </a:r>
                      <a:endParaRPr lang="en-US" sz="1200" b="1" dirty="0">
                        <a:latin typeface="Comic Sans MS"/>
                      </a:endParaRPr>
                    </a:p>
                  </a:txBody>
                  <a:tcPr marL="95711" marR="95711" marT="47854" marB="4785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b="0" i="0">
                        <a:effectLst/>
                        <a:latin typeface="Comic Sans MS"/>
                      </a:endParaRPr>
                    </a:p>
                  </a:txBody>
                  <a:tcPr marL="95711" marR="95711" marT="47854" marB="4785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4369818"/>
                  </a:ext>
                </a:extLst>
              </a:tr>
              <a:tr h="960169"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GB" sz="1600" b="1" i="0" dirty="0">
                          <a:effectLst/>
                          <a:latin typeface="+mn-lt"/>
                        </a:rPr>
                        <a:t>French</a:t>
                      </a:r>
                    </a:p>
                  </a:txBody>
                  <a:tcPr marL="95711" marR="95711" marT="47855" marB="4785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lvl="0" algn="ctr">
                        <a:buNone/>
                      </a:pPr>
                      <a:endParaRPr lang="en-GB" sz="1200" b="0" i="0" u="none" strike="noStrike" noProof="0" dirty="0">
                        <a:effectLst/>
                        <a:latin typeface="Comic Sans MS"/>
                      </a:endParaRPr>
                    </a:p>
                    <a:p>
                      <a:pPr lvl="0" algn="ctr">
                        <a:buNone/>
                      </a:pPr>
                      <a:r>
                        <a:rPr lang="en-GB" sz="1200" b="0" i="0" u="none" strike="noStrike" noProof="0" dirty="0">
                          <a:effectLst/>
                          <a:latin typeface="Comic Sans MS"/>
                        </a:rPr>
                        <a:t>All About Ourselves </a:t>
                      </a:r>
                    </a:p>
                  </a:txBody>
                  <a:tcPr marL="95711" marR="95711" marT="47855" marB="4785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vl="0" algn="ctr">
                        <a:buNone/>
                      </a:pPr>
                      <a:endParaRPr lang="en-US" sz="1200"/>
                    </a:p>
                  </a:txBody>
                  <a:tcPr marL="95711" marR="95711" marT="47855" marB="4785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lvl="0" algn="ctr">
                        <a:buNone/>
                      </a:pPr>
                      <a:endParaRPr lang="en-GB" sz="1200" b="0" i="0" u="none" strike="noStrike" noProof="0" dirty="0">
                        <a:effectLst/>
                        <a:latin typeface="Comic Sans MS"/>
                      </a:endParaRPr>
                    </a:p>
                    <a:p>
                      <a:pPr lvl="0" algn="ctr">
                        <a:buNone/>
                      </a:pPr>
                      <a:r>
                        <a:rPr lang="en-GB" sz="1200" b="0" i="0" u="none" strike="noStrike" noProof="0" dirty="0">
                          <a:effectLst/>
                          <a:latin typeface="Comic Sans MS"/>
                        </a:rPr>
                        <a:t>That's Tasty</a:t>
                      </a:r>
                    </a:p>
                  </a:txBody>
                  <a:tcPr marL="95711" marR="95711" marT="47855" marB="4785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lvl="0" algn="ctr">
                        <a:buNone/>
                      </a:pPr>
                      <a:endParaRPr lang="en-GB" sz="1200" b="0" i="0" u="none" strike="noStrike" noProof="0" dirty="0">
                        <a:effectLst/>
                        <a:latin typeface="Comic Sans MS"/>
                      </a:endParaRPr>
                    </a:p>
                    <a:p>
                      <a:pPr lvl="0" algn="ctr">
                        <a:buNone/>
                      </a:pPr>
                      <a:r>
                        <a:rPr lang="en-GB" sz="1200" b="0" i="0" u="none" strike="noStrike" noProof="0" dirty="0">
                          <a:effectLst/>
                          <a:latin typeface="Comic Sans MS"/>
                        </a:rPr>
                        <a:t>School Life</a:t>
                      </a:r>
                      <a:endParaRPr lang="en-US" dirty="0"/>
                    </a:p>
                  </a:txBody>
                  <a:tcPr marL="95711" marR="95711" marT="47855" marB="4785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6325659"/>
                  </a:ext>
                </a:extLst>
              </a:tr>
              <a:tr h="1159725"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GB" sz="1600" b="1" i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Religious Education</a:t>
                      </a:r>
                    </a:p>
                  </a:txBody>
                  <a:tcPr marL="95711" marR="95711" marT="47855" marB="4785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1" i="0" u="none" strike="noStrike" noProof="0" dirty="0">
                          <a:solidFill>
                            <a:srgbClr val="212529"/>
                          </a:solidFill>
                          <a:effectLst/>
                          <a:latin typeface="Comic Sans MS"/>
                        </a:rPr>
                        <a:t>Hindu Dharma </a:t>
                      </a:r>
                    </a:p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0" i="0" u="none" strike="noStrike" noProof="0" dirty="0">
                          <a:solidFill>
                            <a:srgbClr val="212529"/>
                          </a:solidFill>
                          <a:effectLst/>
                          <a:latin typeface="Comic Sans MS"/>
                        </a:rPr>
                        <a:t>What is the best way for a Sanatani to show commitment to God?</a:t>
                      </a:r>
                    </a:p>
                    <a:p>
                      <a:pPr lvl="0" algn="ctr">
                        <a:buNone/>
                      </a:pPr>
                      <a:endParaRPr lang="en-GB" sz="1200" b="0" i="0" u="none" strike="noStrike" noProof="0" dirty="0">
                        <a:solidFill>
                          <a:srgbClr val="FF0000"/>
                        </a:solidFill>
                        <a:effectLst/>
                        <a:latin typeface="Comic Sans MS"/>
                      </a:endParaRPr>
                    </a:p>
                  </a:txBody>
                  <a:tcPr marL="95711" marR="95711" marT="47855" marB="4785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1" i="0" u="none" strike="noStrike" noProof="0" dirty="0">
                          <a:solidFill>
                            <a:srgbClr val="212529"/>
                          </a:solidFill>
                          <a:effectLst/>
                          <a:latin typeface="Comic Sans MS"/>
                        </a:rPr>
                        <a:t>Christianity</a:t>
                      </a:r>
                    </a:p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0" i="0" u="none" strike="noStrike" noProof="0" dirty="0">
                          <a:solidFill>
                            <a:srgbClr val="212529"/>
                          </a:solidFill>
                          <a:effectLst/>
                          <a:latin typeface="Comic Sans MS"/>
                        </a:rPr>
                        <a:t>Is the Christmas story true?</a:t>
                      </a:r>
                    </a:p>
                    <a:p>
                      <a:pPr lvl="0" algn="ctr">
                        <a:buNone/>
                      </a:pPr>
                      <a:endParaRPr lang="en-GB" sz="1200" b="1" i="0" dirty="0">
                        <a:solidFill>
                          <a:srgbClr val="FF0000"/>
                        </a:solidFill>
                        <a:effectLst/>
                        <a:latin typeface="Comic Sans MS"/>
                      </a:endParaRPr>
                    </a:p>
                  </a:txBody>
                  <a:tcPr marL="95711" marR="95711" marT="47855" marB="4785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1" i="0" u="none" strike="noStrike" noProof="0" dirty="0">
                          <a:solidFill>
                            <a:srgbClr val="212529"/>
                          </a:solidFill>
                          <a:effectLst/>
                          <a:latin typeface="Comic Sans MS"/>
                        </a:rPr>
                        <a:t>Islam </a:t>
                      </a:r>
                    </a:p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0" i="0" u="none" strike="noStrike" noProof="0" dirty="0">
                          <a:solidFill>
                            <a:srgbClr val="212529"/>
                          </a:solidFill>
                          <a:effectLst/>
                          <a:latin typeface="Comic Sans MS"/>
                        </a:rPr>
                        <a:t>Does belief in Akhirah (life after death) help Muslims lead a good life?</a:t>
                      </a:r>
                    </a:p>
                    <a:p>
                      <a:pPr lvl="0" algn="ctr">
                        <a:buNone/>
                      </a:pPr>
                      <a:endParaRPr lang="en-GB" sz="1200" b="0" i="1" dirty="0">
                        <a:solidFill>
                          <a:srgbClr val="FF0000"/>
                        </a:solidFill>
                        <a:effectLst/>
                        <a:latin typeface="Comic Sans MS"/>
                      </a:endParaRPr>
                    </a:p>
                  </a:txBody>
                  <a:tcPr marL="95711" marR="95711" marT="47855" marB="47855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1" i="0" u="none" strike="noStrike" noProof="0" dirty="0">
                          <a:solidFill>
                            <a:srgbClr val="212529"/>
                          </a:solidFill>
                          <a:effectLst/>
                          <a:latin typeface="Comic Sans MS"/>
                        </a:rPr>
                        <a:t>Christianity</a:t>
                      </a:r>
                    </a:p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0" i="0" u="none" strike="noStrike" noProof="0" dirty="0">
                          <a:solidFill>
                            <a:srgbClr val="212529"/>
                          </a:solidFill>
                          <a:effectLst/>
                          <a:latin typeface="Comic Sans MS"/>
                        </a:rPr>
                        <a:t>How significant is it for Christians to believe that God intended Jesus to die?</a:t>
                      </a:r>
                    </a:p>
                    <a:p>
                      <a:pPr lvl="0" algn="ctr">
                        <a:buNone/>
                      </a:pPr>
                      <a:endParaRPr lang="en-GB" sz="1200" b="1" i="0" dirty="0">
                        <a:solidFill>
                          <a:srgbClr val="FF0000"/>
                        </a:solidFill>
                        <a:effectLst/>
                        <a:latin typeface="Comic Sans MS"/>
                      </a:endParaRPr>
                    </a:p>
                  </a:txBody>
                  <a:tcPr marL="95711" marR="95711" marT="47855" marB="4785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1" i="0" u="none" strike="noStrike" noProof="0" dirty="0">
                          <a:solidFill>
                            <a:srgbClr val="212529"/>
                          </a:solidFill>
                          <a:effectLst/>
                          <a:latin typeface="Comic Sans MS"/>
                        </a:rPr>
                        <a:t>Judaism</a:t>
                      </a:r>
                    </a:p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0" i="0" u="none" strike="noStrike" noProof="0" dirty="0">
                          <a:solidFill>
                            <a:srgbClr val="212529"/>
                          </a:solidFill>
                          <a:effectLst/>
                          <a:latin typeface="Comic Sans MS"/>
                        </a:rPr>
                        <a:t>What is the best way for a Jew to show commitment to God?</a:t>
                      </a:r>
                    </a:p>
                    <a:p>
                      <a:pPr lvl="0" algn="ctr">
                        <a:buNone/>
                      </a:pPr>
                      <a:endParaRPr lang="en-GB" sz="1200" b="1" i="0" dirty="0">
                        <a:solidFill>
                          <a:srgbClr val="FF0000"/>
                        </a:solidFill>
                        <a:effectLst/>
                        <a:latin typeface="Comic Sans MS"/>
                      </a:endParaRPr>
                    </a:p>
                  </a:txBody>
                  <a:tcPr marL="95711" marR="95711" marT="47855" marB="4785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1" i="0" u="none" strike="noStrike" noProof="0" dirty="0">
                          <a:solidFill>
                            <a:srgbClr val="212529"/>
                          </a:solidFill>
                          <a:effectLst/>
                          <a:latin typeface="Comic Sans MS"/>
                        </a:rPr>
                        <a:t>Christianity</a:t>
                      </a:r>
                    </a:p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0" i="0" u="none" strike="noStrike" noProof="0" dirty="0">
                          <a:solidFill>
                            <a:srgbClr val="212529"/>
                          </a:solidFill>
                          <a:effectLst/>
                          <a:latin typeface="Comic Sans MS"/>
                        </a:rPr>
                        <a:t>What is the best way for a Christian to show commitment to God?</a:t>
                      </a:r>
                      <a:endParaRPr lang="en-GB" sz="1200" i="0">
                        <a:solidFill>
                          <a:srgbClr val="212529"/>
                        </a:solidFill>
                        <a:latin typeface="Comic Sans MS"/>
                      </a:endParaRPr>
                    </a:p>
                    <a:p>
                      <a:pPr lvl="0" algn="ctr">
                        <a:buNone/>
                      </a:pPr>
                      <a:endParaRPr lang="en-GB" sz="1200" b="1" i="0" dirty="0">
                        <a:solidFill>
                          <a:srgbClr val="FF0000"/>
                        </a:solidFill>
                        <a:effectLst/>
                        <a:latin typeface="Comic Sans MS"/>
                      </a:endParaRPr>
                    </a:p>
                  </a:txBody>
                  <a:tcPr marL="95711" marR="95711" marT="47855" marB="47855"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4721226"/>
                  </a:ext>
                </a:extLst>
              </a:tr>
              <a:tr h="1159725"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GB" sz="1600" b="1" i="0" dirty="0">
                          <a:effectLst/>
                          <a:latin typeface="+mn-lt"/>
                        </a:rPr>
                        <a:t>Physical Education</a:t>
                      </a:r>
                    </a:p>
                  </a:txBody>
                  <a:tcPr marL="102570" marR="102570" marT="51284" marB="512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US" sz="1200" b="0" i="0" dirty="0">
                          <a:effectLst/>
                          <a:latin typeface="Comic Sans MS"/>
                        </a:rPr>
                        <a:t>Swimming</a:t>
                      </a:r>
                      <a:endParaRPr lang="en-GB" sz="1200" b="0" i="0" dirty="0">
                        <a:effectLst/>
                        <a:latin typeface="Comic Sans MS"/>
                      </a:endParaRPr>
                    </a:p>
                    <a:p>
                      <a:pPr algn="ctr" rtl="0" fontAlgn="base"/>
                      <a:r>
                        <a:rPr lang="en-GB" sz="1200" b="0" i="0" dirty="0" err="1">
                          <a:effectLst/>
                          <a:latin typeface="Comic Sans MS"/>
                        </a:rPr>
                        <a:t>Multisports</a:t>
                      </a:r>
                      <a:endParaRPr lang="en-GB" sz="1200" b="0" i="0" dirty="0">
                        <a:effectLst/>
                        <a:latin typeface="Comic Sans MS"/>
                      </a:endParaRPr>
                    </a:p>
                    <a:p>
                      <a:pPr lvl="0" algn="ctr">
                        <a:buNone/>
                      </a:pPr>
                      <a:endParaRPr lang="en-US" sz="1200">
                        <a:latin typeface="Comic Sans MS"/>
                      </a:endParaRPr>
                    </a:p>
                  </a:txBody>
                  <a:tcPr marL="102570" marR="102570" marT="51284" marB="5128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GB" sz="1200" b="0" i="0" dirty="0">
                          <a:effectLst/>
                          <a:latin typeface="Comic Sans MS"/>
                        </a:rPr>
                        <a:t>Invasion Games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i="0" dirty="0">
                          <a:effectLst/>
                          <a:latin typeface="Comic Sans MS"/>
                        </a:rPr>
                        <a:t>World War 2 Dance</a:t>
                      </a:r>
                    </a:p>
                    <a:p>
                      <a:pPr algn="ctr" rtl="0" fontAlgn="base"/>
                      <a:endParaRPr lang="en-GB" sz="1200" b="0" i="0" dirty="0">
                        <a:effectLst/>
                        <a:latin typeface="Comic Sans MS"/>
                      </a:endParaRPr>
                    </a:p>
                  </a:txBody>
                  <a:tcPr marL="102570" marR="102570" marT="51284" marB="5128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GB" sz="1200" b="0" i="0" dirty="0">
                          <a:effectLst/>
                          <a:latin typeface="Comic Sans MS"/>
                        </a:rPr>
                        <a:t>Hockey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i="0" dirty="0">
                          <a:effectLst/>
                          <a:latin typeface="Comic Sans MS"/>
                        </a:rPr>
                        <a:t>Fitness</a:t>
                      </a:r>
                    </a:p>
                    <a:p>
                      <a:pPr algn="ctr" rtl="0" fontAlgn="base"/>
                      <a:endParaRPr lang="en-GB" sz="1200" b="0" i="0" dirty="0">
                        <a:effectLst/>
                        <a:latin typeface="Comic Sans MS"/>
                      </a:endParaRPr>
                    </a:p>
                  </a:txBody>
                  <a:tcPr marL="102570" marR="102570" marT="51284" marB="51284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GB" sz="1200" b="0" i="0" dirty="0">
                          <a:effectLst/>
                          <a:latin typeface="Comic Sans MS"/>
                        </a:rPr>
                        <a:t>Net and Wall games</a:t>
                      </a:r>
                    </a:p>
                    <a:p>
                      <a:pPr lvl="0" algn="ctr">
                        <a:buNone/>
                      </a:pPr>
                      <a:r>
                        <a:rPr lang="en-GB" sz="1200" b="0" i="0" dirty="0">
                          <a:effectLst/>
                          <a:latin typeface="Comic Sans MS"/>
                        </a:rPr>
                        <a:t>Gymnastics (Spinning and Turning)</a:t>
                      </a:r>
                    </a:p>
                  </a:txBody>
                  <a:tcPr marL="102570" marR="102570" marT="51284" marB="5128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GB" sz="1200" b="0" i="0" dirty="0">
                          <a:effectLst/>
                          <a:latin typeface="Comic Sans MS"/>
                        </a:rPr>
                        <a:t>Athletics</a:t>
                      </a:r>
                    </a:p>
                    <a:p>
                      <a:pPr lvl="0" algn="ctr">
                        <a:buNone/>
                      </a:pPr>
                      <a:r>
                        <a:rPr lang="en-GB" sz="1200" b="0" i="0" dirty="0">
                          <a:effectLst/>
                          <a:latin typeface="Comic Sans MS"/>
                        </a:rPr>
                        <a:t>Striking and Fielding</a:t>
                      </a:r>
                    </a:p>
                  </a:txBody>
                  <a:tcPr marL="102570" marR="102570" marT="51284" marB="5128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GB" sz="1200" b="0" i="0" dirty="0">
                          <a:effectLst/>
                          <a:latin typeface="Comic Sans MS"/>
                        </a:rPr>
                        <a:t>Swimming</a:t>
                      </a:r>
                    </a:p>
                  </a:txBody>
                  <a:tcPr marL="102570" marR="102570" marT="51284" marB="51284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55574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138948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CD5EA852-85DC-B046-B7D7-AFA0B22BFEA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1159801"/>
              </p:ext>
            </p:extLst>
          </p:nvPr>
        </p:nvGraphicFramePr>
        <p:xfrm>
          <a:off x="564595" y="542607"/>
          <a:ext cx="10902649" cy="5727228"/>
        </p:xfrm>
        <a:graphic>
          <a:graphicData uri="http://schemas.openxmlformats.org/drawingml/2006/table">
            <a:tbl>
              <a:tblPr firstRow="1" bandRow="1"/>
              <a:tblGrid>
                <a:gridCol w="1870318">
                  <a:extLst>
                    <a:ext uri="{9D8B030D-6E8A-4147-A177-3AD203B41FA5}">
                      <a16:colId xmlns:a16="http://schemas.microsoft.com/office/drawing/2014/main" val="1334549941"/>
                    </a:ext>
                  </a:extLst>
                </a:gridCol>
                <a:gridCol w="1501587">
                  <a:extLst>
                    <a:ext uri="{9D8B030D-6E8A-4147-A177-3AD203B41FA5}">
                      <a16:colId xmlns:a16="http://schemas.microsoft.com/office/drawing/2014/main" val="1762301604"/>
                    </a:ext>
                  </a:extLst>
                </a:gridCol>
                <a:gridCol w="1501586">
                  <a:extLst>
                    <a:ext uri="{9D8B030D-6E8A-4147-A177-3AD203B41FA5}">
                      <a16:colId xmlns:a16="http://schemas.microsoft.com/office/drawing/2014/main" val="1550593377"/>
                    </a:ext>
                  </a:extLst>
                </a:gridCol>
                <a:gridCol w="1507290">
                  <a:extLst>
                    <a:ext uri="{9D8B030D-6E8A-4147-A177-3AD203B41FA5}">
                      <a16:colId xmlns:a16="http://schemas.microsoft.com/office/drawing/2014/main" val="1378341299"/>
                    </a:ext>
                  </a:extLst>
                </a:gridCol>
                <a:gridCol w="1377862">
                  <a:extLst>
                    <a:ext uri="{9D8B030D-6E8A-4147-A177-3AD203B41FA5}">
                      <a16:colId xmlns:a16="http://schemas.microsoft.com/office/drawing/2014/main" val="3099519535"/>
                    </a:ext>
                  </a:extLst>
                </a:gridCol>
                <a:gridCol w="1636716">
                  <a:extLst>
                    <a:ext uri="{9D8B030D-6E8A-4147-A177-3AD203B41FA5}">
                      <a16:colId xmlns:a16="http://schemas.microsoft.com/office/drawing/2014/main" val="3315267924"/>
                    </a:ext>
                  </a:extLst>
                </a:gridCol>
                <a:gridCol w="1507290">
                  <a:extLst>
                    <a:ext uri="{9D8B030D-6E8A-4147-A177-3AD203B41FA5}">
                      <a16:colId xmlns:a16="http://schemas.microsoft.com/office/drawing/2014/main" val="1332107217"/>
                    </a:ext>
                  </a:extLst>
                </a:gridCol>
              </a:tblGrid>
              <a:tr h="251300"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GB" sz="1600" b="1" i="0" dirty="0">
                          <a:effectLst/>
                          <a:latin typeface="+mn-lt"/>
                        </a:rPr>
                        <a:t>Subject</a:t>
                      </a:r>
                      <a:r>
                        <a:rPr lang="en-GB" sz="1600" b="0" i="0" dirty="0"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26687" marR="26687" marT="13343" marB="1334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GB" sz="1600" b="1" i="0" dirty="0">
                          <a:effectLst/>
                          <a:latin typeface="+mn-lt"/>
                        </a:rPr>
                        <a:t>Autumn 1</a:t>
                      </a:r>
                      <a:r>
                        <a:rPr lang="en-GB" sz="1600" b="0" i="0" dirty="0"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26687" marR="26687" marT="13343" marB="1334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GB" sz="1600" b="1" i="0" dirty="0">
                          <a:effectLst/>
                          <a:latin typeface="+mn-lt"/>
                        </a:rPr>
                        <a:t>Autumn 2</a:t>
                      </a:r>
                      <a:r>
                        <a:rPr lang="en-GB" sz="1600" b="0" i="0" dirty="0"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26687" marR="26687" marT="13343" marB="1334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GB" sz="1600" b="1" i="0" dirty="0">
                          <a:effectLst/>
                          <a:latin typeface="+mn-lt"/>
                        </a:rPr>
                        <a:t>Spring 1</a:t>
                      </a:r>
                      <a:r>
                        <a:rPr lang="en-GB" sz="1600" b="0" i="0" dirty="0"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26687" marR="26687" marT="13343" marB="1334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GB" sz="1600" b="1" i="0" dirty="0">
                          <a:effectLst/>
                          <a:latin typeface="+mn-lt"/>
                        </a:rPr>
                        <a:t>Spring 2</a:t>
                      </a:r>
                      <a:r>
                        <a:rPr lang="en-GB" sz="1600" b="0" i="0" dirty="0"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26687" marR="26687" marT="13343" marB="1334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GB" sz="1600" b="1" i="0" dirty="0">
                          <a:effectLst/>
                          <a:latin typeface="+mn-lt"/>
                        </a:rPr>
                        <a:t>Summer 1</a:t>
                      </a:r>
                      <a:r>
                        <a:rPr lang="en-GB" sz="1600" b="0" i="0" dirty="0"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26687" marR="26687" marT="13343" marB="1334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GB" sz="1600" b="1" i="0" dirty="0">
                          <a:effectLst/>
                          <a:latin typeface="+mn-lt"/>
                        </a:rPr>
                        <a:t>Summer 2</a:t>
                      </a:r>
                      <a:r>
                        <a:rPr lang="en-GB" sz="1600" b="0" i="0" dirty="0"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26687" marR="26687" marT="13343" marB="1334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2700141"/>
                  </a:ext>
                </a:extLst>
              </a:tr>
              <a:tr h="620251"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GB" sz="1600" b="1" i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Art</a:t>
                      </a:r>
                      <a:endParaRPr lang="en-GB" sz="1600" b="1" i="0" dirty="0">
                        <a:effectLst/>
                        <a:latin typeface="+mn-lt"/>
                      </a:endParaRPr>
                    </a:p>
                  </a:txBody>
                  <a:tcPr marL="102570" marR="102570" marT="51284" marB="512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GB" sz="1200" b="0" i="0" dirty="0">
                          <a:solidFill>
                            <a:schemeClr val="tx1"/>
                          </a:solidFill>
                          <a:effectLst/>
                          <a:latin typeface="Comic Sans MS"/>
                        </a:rPr>
                        <a:t>Typography</a:t>
                      </a:r>
                    </a:p>
                  </a:txBody>
                  <a:tcPr marL="102570" marR="102570" marT="51284" marB="5128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endParaRPr lang="en-GB" sz="1200" b="0" i="0">
                        <a:solidFill>
                          <a:schemeClr val="tx1"/>
                        </a:solidFill>
                        <a:effectLst/>
                        <a:latin typeface="Comic Sans MS"/>
                      </a:endParaRPr>
                    </a:p>
                  </a:txBody>
                  <a:tcPr marL="102570" marR="102570" marT="51284" marB="5128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endParaRPr lang="en-US" sz="1200">
                        <a:solidFill>
                          <a:schemeClr val="tx1"/>
                        </a:solidFill>
                        <a:latin typeface="Comic Sans MS"/>
                      </a:endParaRPr>
                    </a:p>
                  </a:txBody>
                  <a:tcPr marL="102570" marR="102570" marT="51284" marB="5128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GB" sz="1200" b="0" i="0" dirty="0">
                          <a:solidFill>
                            <a:schemeClr val="tx1"/>
                          </a:solidFill>
                          <a:effectLst/>
                          <a:latin typeface="Comic Sans MS"/>
                        </a:rPr>
                        <a:t>Eco-Houses</a:t>
                      </a:r>
                    </a:p>
                  </a:txBody>
                  <a:tcPr marL="102570" marR="102570" marT="51284" marB="5128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GB" sz="120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Comic Sans MS"/>
                        </a:rPr>
                        <a:t>Coastal Scene using mixed collage on canvas</a:t>
                      </a:r>
                    </a:p>
                    <a:p>
                      <a:pPr algn="ctr" rtl="0" fontAlgn="base"/>
                      <a:endParaRPr lang="en-GB" sz="1200" dirty="0">
                        <a:solidFill>
                          <a:schemeClr val="tx1"/>
                        </a:solidFill>
                        <a:latin typeface="Comic Sans MS"/>
                      </a:endParaRPr>
                    </a:p>
                  </a:txBody>
                  <a:tcPr marL="102570" marR="102570" marT="51284" marB="5128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endParaRPr lang="en-GB" sz="1200" b="0" i="0">
                        <a:effectLst/>
                        <a:latin typeface="Comic Sans MS"/>
                      </a:endParaRPr>
                    </a:p>
                  </a:txBody>
                  <a:tcPr marL="102570" marR="102570" marT="51284" marB="5128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5335487"/>
                  </a:ext>
                </a:extLst>
              </a:tr>
              <a:tr h="652783"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GB" sz="1600" b="1" i="0" dirty="0">
                          <a:effectLst/>
                          <a:latin typeface="+mn-lt"/>
                        </a:rPr>
                        <a:t>Music</a:t>
                      </a:r>
                    </a:p>
                  </a:txBody>
                  <a:tcPr marL="102570" marR="102570" marT="51284" marB="512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0" fontAlgn="base"/>
                      <a:r>
                        <a:rPr lang="en-GB" sz="1200" b="0" i="0" dirty="0">
                          <a:effectLst/>
                          <a:latin typeface="Comic Sans MS"/>
                        </a:rPr>
                        <a:t>Clarinets</a:t>
                      </a:r>
                    </a:p>
                    <a:p>
                      <a:pPr lvl="0" algn="ctr">
                        <a:buNone/>
                      </a:pPr>
                      <a:r>
                        <a:rPr lang="en-US" sz="1200" dirty="0">
                          <a:latin typeface="Comic Sans MS"/>
                        </a:rPr>
                        <a:t>Berkshire Maestros In 2 Music </a:t>
                      </a:r>
                      <a:r>
                        <a:rPr lang="en-US" sz="1200" dirty="0" err="1">
                          <a:latin typeface="Comic Sans MS"/>
                        </a:rPr>
                        <a:t>programme</a:t>
                      </a:r>
                      <a:endParaRPr lang="en-US" sz="1200" dirty="0">
                        <a:latin typeface="Comic Sans MS"/>
                      </a:endParaRPr>
                    </a:p>
                  </a:txBody>
                  <a:tcPr marL="102570" marR="102570" marT="51284" marB="5128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 marL="102570" marR="102570" marT="51284" marB="512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200" dirty="0">
                          <a:latin typeface="Comic Sans MS"/>
                        </a:rPr>
                        <a:t>Clarinets</a:t>
                      </a:r>
                    </a:p>
                    <a:p>
                      <a:pPr lvl="0" algn="ctr">
                        <a:buNone/>
                      </a:pPr>
                      <a:r>
                        <a:rPr lang="en-US" sz="1200" dirty="0">
                          <a:latin typeface="Comic Sans MS"/>
                        </a:rPr>
                        <a:t>Berkshire Maestros In 2 Music </a:t>
                      </a:r>
                      <a:r>
                        <a:rPr lang="en-US" sz="1200" dirty="0" err="1">
                          <a:latin typeface="Comic Sans MS"/>
                        </a:rPr>
                        <a:t>programme</a:t>
                      </a:r>
                      <a:endParaRPr lang="en-US" sz="1200" dirty="0">
                        <a:latin typeface="Comic Sans MS"/>
                      </a:endParaRPr>
                    </a:p>
                  </a:txBody>
                  <a:tcPr marL="102570" marR="102570" marT="51284" marB="5128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 marL="102570" marR="102570" marT="51284" marB="512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2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omic Sans MS"/>
                        </a:rPr>
                        <a:t>Clarinets</a:t>
                      </a:r>
                    </a:p>
                    <a:p>
                      <a:pPr lvl="0" algn="ctr">
                        <a:buNone/>
                      </a:pPr>
                      <a:r>
                        <a:rPr lang="en-US" sz="12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omic Sans MS"/>
                        </a:rPr>
                        <a:t>Berkshire Maestros In 2 Music </a:t>
                      </a:r>
                      <a:r>
                        <a:rPr lang="en-US" sz="1200" b="0" i="0" u="none" strike="noStrike" noProof="0" dirty="0" err="1">
                          <a:solidFill>
                            <a:srgbClr val="000000"/>
                          </a:solidFill>
                          <a:effectLst/>
                          <a:latin typeface="Comic Sans MS"/>
                        </a:rPr>
                        <a:t>programme</a:t>
                      </a:r>
                      <a:endParaRPr lang="en-GB" sz="1200" dirty="0">
                        <a:latin typeface="Comic Sans MS"/>
                      </a:endParaRPr>
                    </a:p>
                    <a:p>
                      <a:pPr lvl="0" algn="ctr">
                        <a:buNone/>
                      </a:pPr>
                      <a:endParaRPr lang="en-US" sz="1200" dirty="0">
                        <a:latin typeface="Comic Sans MS"/>
                      </a:endParaRPr>
                    </a:p>
                  </a:txBody>
                  <a:tcPr marL="102570" marR="102570" marT="51284" marB="5128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 marL="102570" marR="102570" marT="51284" marB="512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0990819"/>
                  </a:ext>
                </a:extLst>
              </a:tr>
              <a:tr h="593125"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GB" sz="1600" b="1" i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PSHE</a:t>
                      </a:r>
                    </a:p>
                  </a:txBody>
                  <a:tcPr marL="104603" marR="104603" marT="52301" marB="5230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GB" sz="1200" b="0" i="0" dirty="0">
                          <a:solidFill>
                            <a:schemeClr val="tx1"/>
                          </a:solidFill>
                          <a:effectLst/>
                          <a:latin typeface="Comic Sans MS"/>
                        </a:rPr>
                        <a:t>Changing friendships</a:t>
                      </a:r>
                    </a:p>
                  </a:txBody>
                  <a:tcPr marL="104603" marR="104603" marT="52301" marB="523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GB" sz="1200" b="0" i="0" dirty="0">
                          <a:solidFill>
                            <a:schemeClr val="tx1"/>
                          </a:solidFill>
                          <a:effectLst/>
                          <a:latin typeface="Comic Sans MS"/>
                        </a:rPr>
                        <a:t>Celebrating strengths and setting goals</a:t>
                      </a:r>
                    </a:p>
                    <a:p>
                      <a:pPr algn="ctr" rtl="0" fontAlgn="base"/>
                      <a:endParaRPr lang="en-GB" sz="1200" b="0" i="0" dirty="0">
                        <a:solidFill>
                          <a:schemeClr val="tx1"/>
                        </a:solidFill>
                        <a:effectLst/>
                        <a:latin typeface="Comic Sans MS"/>
                      </a:endParaRPr>
                    </a:p>
                  </a:txBody>
                  <a:tcPr marL="104603" marR="104603" marT="52301" marB="523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GB" sz="1200" b="0" i="0" dirty="0">
                          <a:solidFill>
                            <a:schemeClr val="tx1"/>
                          </a:solidFill>
                          <a:effectLst/>
                          <a:latin typeface="Comic Sans MS"/>
                        </a:rPr>
                        <a:t>Caring in the community</a:t>
                      </a:r>
                    </a:p>
                  </a:txBody>
                  <a:tcPr marL="104603" marR="104603" marT="52301" marB="523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GB" sz="1200" b="0" i="0" dirty="0">
                          <a:solidFill>
                            <a:schemeClr val="tx1"/>
                          </a:solidFill>
                          <a:effectLst/>
                          <a:latin typeface="Comic Sans MS"/>
                        </a:rPr>
                        <a:t>Healthy committed relationships</a:t>
                      </a:r>
                    </a:p>
                  </a:txBody>
                  <a:tcPr marL="104603" marR="104603" marT="52301" marB="523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GB" sz="1200" b="0" i="0" dirty="0">
                          <a:solidFill>
                            <a:schemeClr val="tx1"/>
                          </a:solidFill>
                          <a:effectLst/>
                          <a:latin typeface="Comic Sans MS"/>
                        </a:rPr>
                        <a:t>Valuing our bodies and mind</a:t>
                      </a:r>
                    </a:p>
                  </a:txBody>
                  <a:tcPr marL="104603" marR="104603" marT="52301" marB="523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GB" sz="1200" b="0" i="0" dirty="0">
                          <a:solidFill>
                            <a:schemeClr val="tx1"/>
                          </a:solidFill>
                          <a:effectLst/>
                          <a:latin typeface="Comic Sans MS"/>
                        </a:rPr>
                        <a:t>Puberty and emotion </a:t>
                      </a:r>
                    </a:p>
                  </a:txBody>
                  <a:tcPr marL="104603" marR="104603" marT="52301" marB="523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4941270"/>
                  </a:ext>
                </a:extLst>
              </a:tr>
              <a:tr h="635000"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GB" sz="1600" b="1" i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Growth Mindset &amp; Mental Health</a:t>
                      </a:r>
                      <a:endParaRPr lang="en-GB" sz="1600" b="1" i="0" dirty="0">
                        <a:effectLst/>
                        <a:latin typeface="+mn-lt"/>
                      </a:endParaRPr>
                    </a:p>
                  </a:txBody>
                  <a:tcPr marL="104603" marR="104603" marT="52301" marB="5230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lvl="0" algn="ctr" rtl="0">
                        <a:buNone/>
                      </a:pPr>
                      <a:r>
                        <a:rPr lang="en-GB" sz="1200" b="0" i="0" dirty="0">
                          <a:effectLst/>
                          <a:latin typeface="Comic Sans MS"/>
                        </a:rPr>
                        <a:t>World Mental Health Day </a:t>
                      </a:r>
                    </a:p>
                    <a:p>
                      <a:pPr lvl="0" algn="ctr">
                        <a:buNone/>
                      </a:pPr>
                      <a:r>
                        <a:rPr lang="en-GB" sz="1200" b="0" i="0" dirty="0">
                          <a:effectLst/>
                          <a:latin typeface="Comic Sans MS"/>
                        </a:rPr>
                        <a:t>Anti-Bullying Week</a:t>
                      </a:r>
                    </a:p>
                    <a:p>
                      <a:pPr lvl="0" algn="ctr">
                        <a:buNone/>
                      </a:pPr>
                      <a:r>
                        <a:rPr lang="en-GB" sz="12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omic Sans MS"/>
                        </a:rPr>
                        <a:t>Children In Need</a:t>
                      </a:r>
                      <a:endParaRPr lang="en-GB" dirty="0"/>
                    </a:p>
                  </a:txBody>
                  <a:tcPr marL="104603" marR="104603" marT="52301" marB="523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lvl="0" algn="ctr" rtl="0">
                        <a:buNone/>
                      </a:pPr>
                      <a:r>
                        <a:rPr lang="en-GB" sz="1200" b="0" i="0" dirty="0">
                          <a:effectLst/>
                          <a:latin typeface="Comic Sans MS"/>
                        </a:rPr>
                        <a:t>Mental Health Week</a:t>
                      </a:r>
                    </a:p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0" i="0" u="none" strike="noStrike" noProof="0" dirty="0">
                          <a:effectLst/>
                          <a:latin typeface="Comic Sans MS"/>
                        </a:rPr>
                        <a:t>Autism Awareness Week </a:t>
                      </a:r>
                    </a:p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0" i="0" u="none" strike="noStrike" noProof="0" dirty="0">
                          <a:effectLst/>
                          <a:latin typeface="Comic Sans MS"/>
                        </a:rPr>
                        <a:t>NSPCC Speak Out Stay Safe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i="0" dirty="0">
                          <a:solidFill>
                            <a:schemeClr val="tx1"/>
                          </a:solidFill>
                          <a:effectLst/>
                          <a:latin typeface="Comic Sans MS"/>
                        </a:rPr>
                        <a:t>Residential Trip</a:t>
                      </a:r>
                      <a:endParaRPr lang="en-GB" sz="1200" b="0" i="0" u="none" strike="noStrike" noProof="0">
                        <a:solidFill>
                          <a:schemeClr val="tx1"/>
                        </a:solidFill>
                        <a:effectLst/>
                        <a:latin typeface="Comic Sans MS"/>
                      </a:endParaRPr>
                    </a:p>
                    <a:p>
                      <a:pPr lvl="0" algn="ctr">
                        <a:buNone/>
                      </a:pPr>
                      <a:endParaRPr lang="en-GB" sz="1200" b="0" i="0" dirty="0">
                        <a:effectLst/>
                        <a:latin typeface="Comic Sans MS"/>
                      </a:endParaRPr>
                    </a:p>
                  </a:txBody>
                  <a:tcPr marL="104603" marR="104603" marT="52301" marB="523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0" fontAlgn="base"/>
                      <a:r>
                        <a:rPr lang="en-GB" sz="1200" b="0" i="0" dirty="0">
                          <a:effectLst/>
                          <a:latin typeface="Comic Sans MS"/>
                        </a:rPr>
                        <a:t>Healthy Eating Week</a:t>
                      </a:r>
                    </a:p>
                  </a:txBody>
                  <a:tcPr marL="104603" marR="104603" marT="52301" marB="523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4369818"/>
                  </a:ext>
                </a:extLst>
              </a:tr>
              <a:tr h="938322"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GB" sz="1600" b="1" i="0" dirty="0">
                          <a:effectLst/>
                          <a:latin typeface="+mn-lt"/>
                        </a:rPr>
                        <a:t>Curriculum Enrichment</a:t>
                      </a:r>
                    </a:p>
                  </a:txBody>
                  <a:tcPr marL="104603" marR="104603" marT="52301" marB="5230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0" fontAlgn="base"/>
                      <a:r>
                        <a:rPr lang="en-GB" sz="1200" b="0" i="0" dirty="0">
                          <a:effectLst/>
                          <a:latin typeface="Comic Sans MS"/>
                        </a:rPr>
                        <a:t>Harvest Festival</a:t>
                      </a:r>
                      <a:endParaRPr lang="en-GB" dirty="0"/>
                    </a:p>
                    <a:p>
                      <a:pPr lvl="0" algn="ctr">
                        <a:buNone/>
                      </a:pPr>
                      <a:r>
                        <a:rPr lang="en-GB" sz="1200" b="0" i="0" dirty="0">
                          <a:effectLst/>
                          <a:latin typeface="Comic Sans MS"/>
                        </a:rPr>
                        <a:t>Remembrance Day</a:t>
                      </a:r>
                    </a:p>
                    <a:p>
                      <a:pPr lvl="0" algn="ctr">
                        <a:buNone/>
                      </a:pPr>
                      <a:r>
                        <a:rPr lang="en-GB" sz="1200" b="0" i="0" dirty="0">
                          <a:effectLst/>
                          <a:latin typeface="Comic Sans MS"/>
                        </a:rPr>
                        <a:t>European </a:t>
                      </a:r>
                      <a:r>
                        <a:rPr lang="en-GB" sz="1200" b="0" i="0" dirty="0" err="1">
                          <a:effectLst/>
                          <a:latin typeface="Comic Sans MS"/>
                        </a:rPr>
                        <a:t>Langauges</a:t>
                      </a:r>
                      <a:r>
                        <a:rPr lang="en-GB" sz="1200" b="0" i="0" dirty="0">
                          <a:effectLst/>
                          <a:latin typeface="Comic Sans MS"/>
                        </a:rPr>
                        <a:t> Day</a:t>
                      </a:r>
                    </a:p>
                    <a:p>
                      <a:pPr lvl="0" algn="ctr">
                        <a:buNone/>
                      </a:pPr>
                      <a:r>
                        <a:rPr lang="en-GB" sz="1200" b="0" i="0" dirty="0">
                          <a:effectLst/>
                          <a:latin typeface="Comic Sans MS"/>
                        </a:rPr>
                        <a:t>Inter-House Quiz</a:t>
                      </a:r>
                    </a:p>
                    <a:p>
                      <a:pPr lvl="0" algn="ctr">
                        <a:buNone/>
                      </a:pPr>
                      <a:r>
                        <a:rPr lang="en-GB" sz="120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Comic Sans MS"/>
                        </a:rPr>
                        <a:t>Inter-House Cross Country</a:t>
                      </a:r>
                    </a:p>
                    <a:p>
                      <a:pPr lvl="0" algn="ctr">
                        <a:buNone/>
                      </a:pPr>
                      <a:r>
                        <a:rPr lang="en-GB" sz="120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Comic Sans MS"/>
                        </a:rPr>
                        <a:t>Steve Cole – Author Visit</a:t>
                      </a:r>
                    </a:p>
                    <a:p>
                      <a:pPr lvl="0" algn="ctr" rtl="0">
                        <a:buNone/>
                      </a:pPr>
                      <a:r>
                        <a:rPr lang="en-GB" sz="1200" b="0" i="0" dirty="0">
                          <a:effectLst/>
                          <a:latin typeface="Comic Sans MS"/>
                        </a:rPr>
                        <a:t>WWII Showcase</a:t>
                      </a:r>
                    </a:p>
                    <a:p>
                      <a:pPr lvl="0" algn="ctr" rtl="0">
                        <a:buNone/>
                      </a:pPr>
                      <a:r>
                        <a:rPr lang="en-US" sz="1200" b="0" i="0" dirty="0">
                          <a:effectLst/>
                          <a:latin typeface="Comic Sans MS"/>
                        </a:rPr>
                        <a:t>Milestones WW2 trip</a:t>
                      </a:r>
                    </a:p>
                    <a:p>
                      <a:pPr lvl="0" algn="ctr">
                        <a:buNone/>
                      </a:pPr>
                      <a:r>
                        <a:rPr lang="en-US" sz="1200" b="0" i="0" dirty="0">
                          <a:effectLst/>
                          <a:latin typeface="Comic Sans MS"/>
                        </a:rPr>
                        <a:t>Outdoor Learning</a:t>
                      </a:r>
                    </a:p>
                    <a:p>
                      <a:pPr lvl="0" algn="ctr">
                        <a:buNone/>
                      </a:pPr>
                      <a:r>
                        <a:rPr lang="en-US" sz="1200" b="0" i="0" dirty="0">
                          <a:effectLst/>
                          <a:latin typeface="Comic Sans MS"/>
                        </a:rPr>
                        <a:t>Year 5 Reading Bingo</a:t>
                      </a:r>
                    </a:p>
                  </a:txBody>
                  <a:tcPr marL="104603" marR="104603" marT="52301" marB="523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1200" b="0" i="0">
                        <a:effectLst/>
                        <a:latin typeface="+mn-lt"/>
                      </a:endParaRPr>
                    </a:p>
                  </a:txBody>
                  <a:tcPr marL="104603" marR="104603" marT="52301" marB="523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GB" sz="1200" b="0" i="0" dirty="0">
                          <a:effectLst/>
                          <a:latin typeface="Comic Sans MS"/>
                        </a:rPr>
                        <a:t>World Book Day</a:t>
                      </a:r>
                      <a:endParaRPr lang="en-US" sz="1200" dirty="0">
                        <a:latin typeface="Comic Sans MS"/>
                      </a:endParaRPr>
                    </a:p>
                    <a:p>
                      <a:pPr lvl="0" algn="ctr">
                        <a:buNone/>
                      </a:pPr>
                      <a:r>
                        <a:rPr lang="en-US" sz="1200" dirty="0">
                          <a:latin typeface="Comic Sans MS"/>
                        </a:rPr>
                        <a:t>Red Nose Day</a:t>
                      </a:r>
                    </a:p>
                    <a:p>
                      <a:pPr lvl="0" algn="ctr" rtl="0">
                        <a:buNone/>
                      </a:pPr>
                      <a:r>
                        <a:rPr lang="en-GB" sz="1200" b="0" i="0" dirty="0">
                          <a:effectLst/>
                          <a:latin typeface="Comic Sans MS"/>
                        </a:rPr>
                        <a:t>Autism Awareness Week </a:t>
                      </a:r>
                    </a:p>
                    <a:p>
                      <a:pPr lvl="0" algn="ctr">
                        <a:buNone/>
                      </a:pPr>
                      <a:r>
                        <a:rPr lang="en-GB" sz="1200" b="0" i="0" dirty="0">
                          <a:effectLst/>
                          <a:latin typeface="Comic Sans MS"/>
                        </a:rPr>
                        <a:t>Inter-House Football Tournament</a:t>
                      </a:r>
                    </a:p>
                    <a:p>
                      <a:pPr lvl="0" algn="ctr">
                        <a:buNone/>
                      </a:pPr>
                      <a:r>
                        <a:rPr lang="en-GB" sz="1200" b="0" i="0" dirty="0">
                          <a:effectLst/>
                          <a:latin typeface="Comic Sans MS"/>
                        </a:rPr>
                        <a:t>Outdoor Learning</a:t>
                      </a:r>
                    </a:p>
                    <a:p>
                      <a:pPr lvl="0" algn="ctr">
                        <a:buNone/>
                      </a:pPr>
                      <a:r>
                        <a:rPr lang="en-US" sz="1200" b="0" i="0" dirty="0">
                          <a:solidFill>
                            <a:schemeClr val="tx1"/>
                          </a:solidFill>
                          <a:effectLst/>
                          <a:latin typeface="Comic Sans MS"/>
                        </a:rPr>
                        <a:t>Winchester Science Centre &amp; Planetarium Residential</a:t>
                      </a:r>
                    </a:p>
                    <a:p>
                      <a:pPr lvl="0" algn="ctr">
                        <a:buNone/>
                      </a:pPr>
                      <a:r>
                        <a:rPr lang="en-US" sz="1200" b="0" i="0" dirty="0">
                          <a:solidFill>
                            <a:schemeClr val="tx1"/>
                          </a:solidFill>
                          <a:effectLst/>
                          <a:latin typeface="Comic Sans MS"/>
                        </a:rPr>
                        <a:t>Tudors History Trip</a:t>
                      </a:r>
                    </a:p>
                    <a:p>
                      <a:pPr lvl="0" algn="ctr">
                        <a:buNone/>
                      </a:pPr>
                      <a:r>
                        <a:rPr lang="en-US" sz="12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omic Sans MS"/>
                        </a:rPr>
                        <a:t>Year 5 Reading Bingo</a:t>
                      </a:r>
                      <a:endParaRPr lang="en-US" dirty="0"/>
                    </a:p>
                  </a:txBody>
                  <a:tcPr marL="104603" marR="104603" marT="52301" marB="52301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 marL="104603" marR="104603" marT="52301" marB="523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GB" sz="1200" b="0" i="0" u="none" strike="noStrike" noProof="0" dirty="0" err="1">
                          <a:effectLst/>
                          <a:latin typeface="Comic Sans MS"/>
                        </a:rPr>
                        <a:t>Bikeability</a:t>
                      </a:r>
                      <a:endParaRPr lang="en-GB" sz="1200" b="0" i="0" u="none" strike="noStrike" noProof="0" dirty="0">
                        <a:effectLst/>
                        <a:latin typeface="Comic Sans MS"/>
                      </a:endParaRPr>
                    </a:p>
                    <a:p>
                      <a:pPr lvl="0" algn="ctr">
                        <a:buNone/>
                      </a:pPr>
                      <a:r>
                        <a:rPr lang="en-GB" sz="1200" b="0" i="0" u="none" strike="noStrike" noProof="0" dirty="0">
                          <a:effectLst/>
                          <a:latin typeface="Comic Sans MS"/>
                        </a:rPr>
                        <a:t>Shakespeare Week</a:t>
                      </a:r>
                    </a:p>
                    <a:p>
                      <a:pPr lvl="0" algn="ctr">
                        <a:buNone/>
                      </a:pPr>
                      <a:r>
                        <a:rPr lang="en-GB" sz="1200" b="0" i="0" u="none" strike="noStrike" noProof="0" dirty="0">
                          <a:effectLst/>
                          <a:latin typeface="Comic Sans MS"/>
                        </a:rPr>
                        <a:t>Sports Day</a:t>
                      </a:r>
                    </a:p>
                    <a:p>
                      <a:pPr lvl="0" algn="ctr">
                        <a:buNone/>
                      </a:pPr>
                      <a:r>
                        <a:rPr lang="en-GB" sz="1200" b="0" i="0" u="none" strike="noStrike" noProof="0" dirty="0">
                          <a:effectLst/>
                          <a:latin typeface="Comic Sans MS"/>
                        </a:rPr>
                        <a:t>Inter-House Poetry </a:t>
                      </a:r>
                    </a:p>
                    <a:p>
                      <a:pPr lvl="0" algn="ctr">
                        <a:buNone/>
                      </a:pPr>
                      <a:r>
                        <a:rPr lang="en-US" sz="1200" b="0" i="0" u="none" strike="noStrike" noProof="0" dirty="0">
                          <a:effectLst/>
                          <a:latin typeface="Comic Sans MS"/>
                        </a:rPr>
                        <a:t>Inter-House Swimming</a:t>
                      </a:r>
                      <a:endParaRPr lang="en-GB" sz="1200" b="0" i="0" u="none" strike="noStrike" noProof="0" dirty="0">
                        <a:effectLst/>
                        <a:latin typeface="Comic Sans MS"/>
                      </a:endParaRPr>
                    </a:p>
                    <a:p>
                      <a:pPr lvl="0" algn="ctr">
                        <a:buNone/>
                      </a:pPr>
                      <a:r>
                        <a:rPr lang="en-GB" sz="1200" b="0" i="0" u="none" strike="noStrike" noProof="0" dirty="0">
                          <a:effectLst/>
                          <a:latin typeface="Comic Sans MS"/>
                        </a:rPr>
                        <a:t>Smashing Stereotypes in Science</a:t>
                      </a:r>
                    </a:p>
                    <a:p>
                      <a:pPr lvl="0" algn="ctr">
                        <a:buNone/>
                      </a:pPr>
                      <a:r>
                        <a:rPr lang="en-GB" sz="1200" b="0" i="0" u="none" strike="noStrike" noProof="0" dirty="0">
                          <a:effectLst/>
                          <a:latin typeface="Comic Sans MS"/>
                        </a:rPr>
                        <a:t>Outdoor Learning</a:t>
                      </a:r>
                    </a:p>
                    <a:p>
                      <a:pPr lvl="0" algn="ctr">
                        <a:buNone/>
                      </a:pPr>
                      <a:r>
                        <a:rPr lang="en-US" sz="12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omic Sans MS"/>
                        </a:rPr>
                        <a:t>Year 5 Reading Bingo</a:t>
                      </a:r>
                      <a:endParaRPr lang="en-US" dirty="0"/>
                    </a:p>
                  </a:txBody>
                  <a:tcPr marL="104603" marR="104603" marT="52301" marB="52301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 marL="104603" marR="104603" marT="52301" marB="52301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632565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643024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56374420-a43a-4e3c-bdce-dc0706f20583">
      <Terms xmlns="http://schemas.microsoft.com/office/infopath/2007/PartnerControls"/>
    </lcf76f155ced4ddcb4097134ff3c332f>
    <TaxCatchAll xmlns="37134798-3116-43f7-9189-77c07376bfb1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ED22C2CFFDC544EBFF3E31EB6B33B3D" ma:contentTypeVersion="19" ma:contentTypeDescription="Create a new document." ma:contentTypeScope="" ma:versionID="e55304ded2ea4c71613c487ef2fb6ede">
  <xsd:schema xmlns:xsd="http://www.w3.org/2001/XMLSchema" xmlns:xs="http://www.w3.org/2001/XMLSchema" xmlns:p="http://schemas.microsoft.com/office/2006/metadata/properties" xmlns:ns2="56374420-a43a-4e3c-bdce-dc0706f20583" xmlns:ns3="37134798-3116-43f7-9189-77c07376bfb1" targetNamespace="http://schemas.microsoft.com/office/2006/metadata/properties" ma:root="true" ma:fieldsID="dacd4579f1aab879a31b9b4d5aab6770" ns2:_="" ns3:_="">
    <xsd:import namespace="56374420-a43a-4e3c-bdce-dc0706f20583"/>
    <xsd:import namespace="37134798-3116-43f7-9189-77c07376bfb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6374420-a43a-4e3c-bdce-dc0706f2058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4" nillable="true" ma:displayName="Location" ma:internalName="MediaServiceLocation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bebeea50-5b8e-4872-b800-20b9753f2ed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BillingMetadata" ma:index="26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7134798-3116-43f7-9189-77c07376bfb1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22aa30f2-8da5-46c9-b6ce-1e8d9a6786e2}" ma:internalName="TaxCatchAll" ma:showField="CatchAllData" ma:web="37134798-3116-43f7-9189-77c07376bfb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9E823A4-FFF1-4B23-9933-2B06911C58BE}">
  <ds:schemaRefs>
    <ds:schemaRef ds:uri="http://www.w3.org/XML/1998/namespace"/>
    <ds:schemaRef ds:uri="2fe44ebe-086e-4b4d-b7db-7d654b0bb28d"/>
    <ds:schemaRef ds:uri="http://purl.org/dc/terms/"/>
    <ds:schemaRef ds:uri="http://schemas.microsoft.com/office/2006/documentManagement/types"/>
    <ds:schemaRef ds:uri="http://schemas.microsoft.com/office/2006/metadata/properties"/>
    <ds:schemaRef ds:uri="http://purl.org/dc/elements/1.1/"/>
    <ds:schemaRef ds:uri="http://purl.org/dc/dcmitype/"/>
    <ds:schemaRef ds:uri="4a3773c3-e08c-4c84-9f50-5bcd640bd696"/>
    <ds:schemaRef ds:uri="http://schemas.microsoft.com/office/infopath/2007/PartnerControls"/>
    <ds:schemaRef ds:uri="http://schemas.openxmlformats.org/package/2006/metadata/core-properties"/>
    <ds:schemaRef ds:uri="56374420-a43a-4e3c-bdce-dc0706f20583"/>
    <ds:schemaRef ds:uri="37134798-3116-43f7-9189-77c07376bfb1"/>
  </ds:schemaRefs>
</ds:datastoreItem>
</file>

<file path=customXml/itemProps2.xml><?xml version="1.0" encoding="utf-8"?>
<ds:datastoreItem xmlns:ds="http://schemas.openxmlformats.org/officeDocument/2006/customXml" ds:itemID="{1890585F-CF76-4B55-9E51-6E24D62FB9B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6374420-a43a-4e3c-bdce-dc0706f20583"/>
    <ds:schemaRef ds:uri="37134798-3116-43f7-9189-77c07376bfb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B2FAA843-9F1B-482D-A662-F5D6F51C99C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839</Words>
  <Application>Microsoft Office PowerPoint</Application>
  <PresentationFormat>Widescreen</PresentationFormat>
  <Paragraphs>216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Andrea Sykes</dc:creator>
  <cp:lastModifiedBy>Miss Phillips</cp:lastModifiedBy>
  <cp:revision>133</cp:revision>
  <dcterms:created xsi:type="dcterms:W3CDTF">2022-03-06T18:55:28Z</dcterms:created>
  <dcterms:modified xsi:type="dcterms:W3CDTF">2025-09-05T09:16:07Z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0x010100EED22C2CFFDC544EBFF3E31EB6B33B3D</vt:lpwstr>
  </property>
  <property fmtid="{D5CDD505-2E9C-101B-9397-08002B2CF9AE}" pid="3" name="MediaServiceImageTags">
    <vt:lpwstr/>
  </property>
</Properties>
</file>