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81" r:id="rId7"/>
    <p:sldId id="258" r:id="rId8"/>
    <p:sldId id="262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9" r:id="rId17"/>
    <p:sldId id="290" r:id="rId18"/>
    <p:sldId id="291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3DC38B-8116-4A5F-980D-CCD75B1AA2B8}" v="4" dt="2020-09-16T14:08:56.842"/>
    <p1510:client id="{99E5E32D-2E22-4911-81DE-243689BD5663}" v="4" dt="2020-09-15T18:22:11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westende.wokingham.sch.u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Year 5 Parents Information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Wednesday 15</a:t>
            </a:r>
            <a:r>
              <a:rPr lang="en-GB" baseline="30000" dirty="0"/>
              <a:t>th</a:t>
            </a:r>
            <a:r>
              <a:rPr lang="en-GB" dirty="0"/>
              <a:t>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352315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524" y="1988631"/>
            <a:ext cx="8568952" cy="48965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For hygiene and safety reasons, long hair should be tied back at all times with a simple dark blue or black hair tie (No ornate hair grips/bands). Inappropriate hair styles are discouraged.</a:t>
            </a:r>
          </a:p>
          <a:p>
            <a:endParaRPr lang="en-GB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No jewellery except for watches. Earrings may be worn if they are simple studs. These will need to be removed for PE.</a:t>
            </a:r>
          </a:p>
          <a:p>
            <a:endParaRPr lang="en-GB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Please avoid ear piercing before swimming lessons commence in the Spring term as children will not be allowed to swim with earrings in. </a:t>
            </a:r>
          </a:p>
          <a:p>
            <a:pPr marL="0" indent="0">
              <a:buNone/>
            </a:pPr>
            <a:endParaRPr lang="en-GB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No make up or nail varnish.</a:t>
            </a:r>
          </a:p>
          <a:p>
            <a:endParaRPr lang="en-GB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>
              <a:solidFill>
                <a:schemeClr val="tx1"/>
              </a:solidFill>
            </a:endParaRPr>
          </a:p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Uniform</a:t>
            </a:r>
          </a:p>
        </p:txBody>
      </p:sp>
    </p:spTree>
    <p:extLst>
      <p:ext uri="{BB962C8B-B14F-4D97-AF65-F5344CB8AC3E}">
        <p14:creationId xmlns:p14="http://schemas.microsoft.com/office/powerpoint/2010/main" val="402916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0385" y="2564904"/>
            <a:ext cx="8316415" cy="40324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5945" lvl="1"/>
            <a:r>
              <a:rPr lang="en-GB" sz="2400" dirty="0">
                <a:solidFill>
                  <a:schemeClr val="tx1"/>
                </a:solidFill>
              </a:rPr>
              <a:t>All PE is outside this term for all year groups. Year 5 have PE on a Monday and Friday afternoon.</a:t>
            </a:r>
            <a:endParaRPr lang="en-US" dirty="0">
              <a:solidFill>
                <a:schemeClr val="tx1"/>
              </a:solidFill>
            </a:endParaRPr>
          </a:p>
          <a:p>
            <a:pPr marL="575945" lvl="1"/>
            <a:r>
              <a:rPr lang="en-GB" sz="2400" dirty="0">
                <a:solidFill>
                  <a:schemeClr val="tx1"/>
                </a:solidFill>
              </a:rPr>
              <a:t>If children do not have full PE kit, they will be unable to participate but they will still be required to be outside with the class. </a:t>
            </a:r>
            <a:endParaRPr lang="en-US" dirty="0">
              <a:solidFill>
                <a:schemeClr val="tx1"/>
              </a:solidFill>
            </a:endParaRPr>
          </a:p>
          <a:p>
            <a:pPr marL="575945" lvl="1"/>
            <a:r>
              <a:rPr lang="en-GB" sz="2400" dirty="0">
                <a:solidFill>
                  <a:schemeClr val="tx1"/>
                </a:solidFill>
              </a:rPr>
              <a:t>Please provide tape if your child wears earrings.</a:t>
            </a:r>
          </a:p>
          <a:p>
            <a:pPr marL="575945" lvl="1"/>
            <a:r>
              <a:rPr lang="en-GB" sz="2400" dirty="0">
                <a:solidFill>
                  <a:schemeClr val="tx1"/>
                </a:solidFill>
              </a:rPr>
              <a:t>Please ensure that all PE kit items are named including trainers.</a:t>
            </a:r>
          </a:p>
          <a:p>
            <a:pPr marL="575945" lvl="1"/>
            <a:r>
              <a:rPr lang="en-GB" sz="2400" dirty="0">
                <a:solidFill>
                  <a:schemeClr val="tx1"/>
                </a:solidFill>
              </a:rPr>
              <a:t>Long hair must be tied back.</a:t>
            </a:r>
          </a:p>
          <a:p>
            <a:pPr marL="301625" lvl="1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  DAYS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06" y="338328"/>
            <a:ext cx="161387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588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0D437D-078F-4C94-AD87-481D13BB1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1914369"/>
            <a:ext cx="7823200" cy="345069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Pencil cases should include: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 writing pencil and a blue handwriting pen</a:t>
            </a:r>
          </a:p>
          <a:p>
            <a:r>
              <a:rPr lang="en-US" dirty="0">
                <a:solidFill>
                  <a:schemeClr val="tx1"/>
                </a:solidFill>
              </a:rPr>
              <a:t>Glue stick</a:t>
            </a:r>
          </a:p>
          <a:p>
            <a:r>
              <a:rPr lang="en-US" dirty="0">
                <a:solidFill>
                  <a:schemeClr val="tx1"/>
                </a:solidFill>
              </a:rPr>
              <a:t>Rubber</a:t>
            </a:r>
          </a:p>
          <a:p>
            <a:r>
              <a:rPr lang="en-US" dirty="0">
                <a:solidFill>
                  <a:schemeClr val="tx1"/>
                </a:solidFill>
              </a:rPr>
              <a:t>Sharpener</a:t>
            </a:r>
          </a:p>
          <a:p>
            <a:r>
              <a:rPr lang="en-US" dirty="0" err="1">
                <a:solidFill>
                  <a:schemeClr val="tx1"/>
                </a:solidFill>
              </a:rPr>
              <a:t>Colouring</a:t>
            </a:r>
            <a:r>
              <a:rPr lang="en-US" dirty="0">
                <a:solidFill>
                  <a:schemeClr val="tx1"/>
                </a:solidFill>
              </a:rPr>
              <a:t> Pencils</a:t>
            </a:r>
          </a:p>
          <a:p>
            <a:r>
              <a:rPr lang="en-US" dirty="0">
                <a:solidFill>
                  <a:schemeClr val="tx1"/>
                </a:solidFill>
              </a:rPr>
              <a:t>Highlighter</a:t>
            </a:r>
          </a:p>
          <a:p>
            <a:r>
              <a:rPr lang="en-US" dirty="0">
                <a:solidFill>
                  <a:schemeClr val="tx1"/>
                </a:solidFill>
              </a:rPr>
              <a:t>30cm ruler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36552E-D1D3-478F-A5AF-33CFE653A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children need in school</a:t>
            </a:r>
          </a:p>
        </p:txBody>
      </p:sp>
      <p:sp>
        <p:nvSpPr>
          <p:cNvPr id="4" name="Rectangle 3"/>
          <p:cNvSpPr/>
          <p:nvPr/>
        </p:nvSpPr>
        <p:spPr>
          <a:xfrm>
            <a:off x="660400" y="5586738"/>
            <a:ext cx="7412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Please ensure your child has a named water bottle in school each day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383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1C697E-F483-42DE-9795-F6E045908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Mobile phones should only be brought into school if deemed appropriate for travel to and from school.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All mobile phones that are brought into school should be switched off and given to the teacher straight away.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B41E8-BE46-40DA-9B4A-4D9B6F717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Media/Phones</a:t>
            </a:r>
          </a:p>
        </p:txBody>
      </p:sp>
    </p:spTree>
    <p:extLst>
      <p:ext uri="{BB962C8B-B14F-4D97-AF65-F5344CB8AC3E}">
        <p14:creationId xmlns:p14="http://schemas.microsoft.com/office/powerpoint/2010/main" val="3940771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3068960"/>
            <a:ext cx="7408333" cy="27779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If you have any questions at all, please do not hesitate to contact the class teachers via the office and we will call back when we are not teaching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admin@westende.wokingham.sch.uk</a:t>
            </a:r>
            <a:r>
              <a:rPr lang="en-GB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PARENT PARTNERSHIP</a:t>
            </a:r>
          </a:p>
        </p:txBody>
      </p:sp>
    </p:spTree>
    <p:extLst>
      <p:ext uri="{BB962C8B-B14F-4D97-AF65-F5344CB8AC3E}">
        <p14:creationId xmlns:p14="http://schemas.microsoft.com/office/powerpoint/2010/main" val="3415246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996952"/>
            <a:ext cx="7408333" cy="30963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5400" dirty="0">
                <a:solidFill>
                  <a:schemeClr val="tx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23588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564904"/>
            <a:ext cx="8352927" cy="40324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Teaching Staff:   Miss Kimber (5K)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                               Miss Bishop (5B)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Teaching Assistants: Mrs Boylan, Mr </a:t>
            </a:r>
            <a:r>
              <a:rPr lang="en-GB" dirty="0" err="1">
                <a:solidFill>
                  <a:schemeClr val="tx1"/>
                </a:solidFill>
              </a:rPr>
              <a:t>Pelling</a:t>
            </a:r>
            <a:r>
              <a:rPr lang="en-GB" dirty="0">
                <a:solidFill>
                  <a:schemeClr val="tx1"/>
                </a:solidFill>
              </a:rPr>
              <a:t>, Mrs </a:t>
            </a:r>
            <a:r>
              <a:rPr lang="en-GB" dirty="0" err="1">
                <a:solidFill>
                  <a:schemeClr val="tx1"/>
                </a:solidFill>
              </a:rPr>
              <a:t>Krasna</a:t>
            </a:r>
            <a:r>
              <a:rPr lang="en-GB" dirty="0">
                <a:solidFill>
                  <a:schemeClr val="tx1"/>
                </a:solidFill>
              </a:rPr>
              <a:t>, Mrs Ogilvie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PPA cover: Mrs Knowles, Mrs Boylan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109954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735E53-9AED-4B87-B291-27F4AB7D2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Kingfishers</a:t>
            </a:r>
          </a:p>
          <a:p>
            <a:r>
              <a:rPr lang="en-US" sz="4400" dirty="0">
                <a:solidFill>
                  <a:srgbClr val="00B050"/>
                </a:solidFill>
              </a:rPr>
              <a:t>Nightingales</a:t>
            </a:r>
          </a:p>
          <a:p>
            <a:r>
              <a:rPr lang="en-US" sz="4400" dirty="0">
                <a:solidFill>
                  <a:srgbClr val="FF0000"/>
                </a:solidFill>
              </a:rPr>
              <a:t>Red Kites</a:t>
            </a:r>
          </a:p>
          <a:p>
            <a:r>
              <a:rPr lang="en-US" sz="4400" dirty="0">
                <a:solidFill>
                  <a:srgbClr val="FFFF00"/>
                </a:solidFill>
              </a:rPr>
              <a:t>Goldfinches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FF62F2-6DF0-4F9C-9BCB-57E8C16A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houses!</a:t>
            </a:r>
          </a:p>
        </p:txBody>
      </p:sp>
    </p:spTree>
    <p:extLst>
      <p:ext uri="{BB962C8B-B14F-4D97-AF65-F5344CB8AC3E}">
        <p14:creationId xmlns:p14="http://schemas.microsoft.com/office/powerpoint/2010/main" val="351552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4104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.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Curriculum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252068"/>
              </p:ext>
            </p:extLst>
          </p:nvPr>
        </p:nvGraphicFramePr>
        <p:xfrm>
          <a:off x="269521" y="1914479"/>
          <a:ext cx="8604957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8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51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dirty="0"/>
                        <a:t>Autumn 2021</a:t>
                      </a:r>
                    </a:p>
                    <a:p>
                      <a:pPr algn="ctr">
                        <a:buNone/>
                      </a:pPr>
                      <a:endParaRPr lang="en-GB" dirty="0"/>
                    </a:p>
                    <a:p>
                      <a:pPr>
                        <a:buNone/>
                      </a:pPr>
                      <a:r>
                        <a:rPr lang="en-GB" dirty="0"/>
                        <a:t>History</a:t>
                      </a:r>
                      <a:r>
                        <a:rPr lang="en-GB" baseline="0" dirty="0"/>
                        <a:t> – The </a:t>
                      </a:r>
                      <a:r>
                        <a:rPr lang="en-GB" baseline="0" dirty="0" err="1"/>
                        <a:t>Windrush</a:t>
                      </a:r>
                      <a:endParaRPr lang="en-GB" baseline="0" dirty="0"/>
                    </a:p>
                    <a:p>
                      <a:pPr>
                        <a:buNone/>
                      </a:pPr>
                      <a:endParaRPr lang="en-GB" dirty="0"/>
                    </a:p>
                    <a:p>
                      <a:pPr>
                        <a:buNone/>
                      </a:pPr>
                      <a:r>
                        <a:rPr lang="en-GB" dirty="0"/>
                        <a:t>Geography</a:t>
                      </a:r>
                      <a:r>
                        <a:rPr lang="en-GB" baseline="0" dirty="0"/>
                        <a:t> – India</a:t>
                      </a:r>
                    </a:p>
                    <a:p>
                      <a:pPr>
                        <a:buNone/>
                      </a:pPr>
                      <a:endParaRPr lang="en-GB" baseline="0" dirty="0"/>
                    </a:p>
                    <a:p>
                      <a:pPr>
                        <a:buNone/>
                      </a:pPr>
                      <a:r>
                        <a:rPr lang="en-GB" dirty="0"/>
                        <a:t>Art &amp; D.T –</a:t>
                      </a:r>
                      <a:r>
                        <a:rPr lang="en-GB" baseline="0" dirty="0"/>
                        <a:t> Indian art and fairground rides</a:t>
                      </a:r>
                    </a:p>
                    <a:p>
                      <a:pPr>
                        <a:buNone/>
                      </a:pPr>
                      <a:endParaRPr lang="en-GB" dirty="0"/>
                    </a:p>
                    <a:p>
                      <a:pPr>
                        <a:buNone/>
                      </a:pPr>
                      <a:r>
                        <a:rPr lang="en-GB" dirty="0"/>
                        <a:t>Science – </a:t>
                      </a:r>
                      <a:r>
                        <a:rPr lang="en-GB" baseline="0" dirty="0"/>
                        <a:t>Forces, Materials</a:t>
                      </a:r>
                    </a:p>
                    <a:p>
                      <a:pPr>
                        <a:buNone/>
                      </a:pPr>
                      <a:endParaRPr lang="en-GB" baseline="0" dirty="0"/>
                    </a:p>
                    <a:p>
                      <a:pPr>
                        <a:buNone/>
                      </a:pPr>
                      <a:r>
                        <a:rPr lang="en-GB" baseline="0" dirty="0"/>
                        <a:t>+ Music (Berkshire Maestros) Computing, P.E (swimming), PSHE, RE and French</a:t>
                      </a:r>
                    </a:p>
                    <a:p>
                      <a:pPr>
                        <a:buNone/>
                      </a:pPr>
                      <a:endParaRPr lang="en-GB" baseline="0" dirty="0"/>
                    </a:p>
                    <a:p>
                      <a:pPr>
                        <a:buNone/>
                      </a:pPr>
                      <a:r>
                        <a:rPr lang="en-GB" baseline="0" dirty="0"/>
                        <a:t>Christmas production</a:t>
                      </a:r>
                    </a:p>
                    <a:p>
                      <a:pPr>
                        <a:buNone/>
                      </a:pP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dirty="0"/>
                        <a:t>Spring 2021</a:t>
                      </a:r>
                    </a:p>
                    <a:p>
                      <a:pPr>
                        <a:buNone/>
                      </a:pPr>
                      <a:endParaRPr lang="en-GB" dirty="0"/>
                    </a:p>
                    <a:p>
                      <a:pPr>
                        <a:buNone/>
                      </a:pPr>
                      <a:r>
                        <a:rPr lang="en-GB" dirty="0"/>
                        <a:t>History</a:t>
                      </a:r>
                      <a:r>
                        <a:rPr lang="en-GB" baseline="0" dirty="0"/>
                        <a:t> – World War Two</a:t>
                      </a:r>
                    </a:p>
                    <a:p>
                      <a:pPr>
                        <a:buNone/>
                      </a:pPr>
                      <a:endParaRPr lang="en-GB" baseline="0" dirty="0"/>
                    </a:p>
                    <a:p>
                      <a:pPr>
                        <a:buNone/>
                      </a:pPr>
                      <a:r>
                        <a:rPr lang="en-GB" baseline="0" dirty="0"/>
                        <a:t>Geography – Polar Regions and Climate Change </a:t>
                      </a:r>
                    </a:p>
                    <a:p>
                      <a:pPr>
                        <a:buNone/>
                      </a:pPr>
                      <a:endParaRPr lang="en-GB" baseline="0" dirty="0"/>
                    </a:p>
                    <a:p>
                      <a:pPr>
                        <a:buNone/>
                      </a:pPr>
                      <a:r>
                        <a:rPr lang="en-GB" dirty="0"/>
                        <a:t>Art &amp; D.T – WW2 Pop up books and Space art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  <a:p>
                      <a:pPr>
                        <a:buNone/>
                      </a:pPr>
                      <a:endParaRPr lang="en-GB" dirty="0"/>
                    </a:p>
                    <a:p>
                      <a:pPr>
                        <a:buNone/>
                      </a:pPr>
                      <a:r>
                        <a:rPr lang="en-GB" dirty="0"/>
                        <a:t>Science –</a:t>
                      </a:r>
                      <a:r>
                        <a:rPr lang="en-GB" baseline="0" dirty="0"/>
                        <a:t> Space</a:t>
                      </a:r>
                      <a:endParaRPr lang="en-GB" dirty="0"/>
                    </a:p>
                    <a:p>
                      <a:pPr>
                        <a:buNone/>
                      </a:pPr>
                      <a:endParaRPr lang="en-GB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+ Music, Computing, P.E, PSHE, RE and French</a:t>
                      </a:r>
                    </a:p>
                    <a:p>
                      <a:pPr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dirty="0"/>
                        <a:t>Summer 2021</a:t>
                      </a:r>
                    </a:p>
                    <a:p>
                      <a:pPr algn="ctr">
                        <a:buNone/>
                      </a:pPr>
                      <a:r>
                        <a:rPr lang="en-GB" dirty="0"/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GB" dirty="0"/>
                        <a:t>History</a:t>
                      </a:r>
                      <a:r>
                        <a:rPr lang="en-GB" baseline="0" dirty="0"/>
                        <a:t> – Ancient Greece</a:t>
                      </a:r>
                    </a:p>
                    <a:p>
                      <a:pPr>
                        <a:buNone/>
                      </a:pPr>
                      <a:endParaRPr lang="en-GB" baseline="0" dirty="0"/>
                    </a:p>
                    <a:p>
                      <a:pPr>
                        <a:buNone/>
                      </a:pPr>
                      <a:r>
                        <a:rPr lang="en-GB" baseline="0" dirty="0"/>
                        <a:t>Geography – Coasts</a:t>
                      </a:r>
                    </a:p>
                    <a:p>
                      <a:pPr>
                        <a:buNone/>
                      </a:pPr>
                      <a:endParaRPr lang="en-GB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Science – Life cycles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Art – Coastal</a:t>
                      </a:r>
                      <a:r>
                        <a:rPr lang="en-GB" baseline="0" dirty="0"/>
                        <a:t> art work and clay pots linked to Ancient Greece</a:t>
                      </a:r>
                      <a:endParaRPr lang="en-GB" dirty="0"/>
                    </a:p>
                    <a:p>
                      <a:pPr>
                        <a:buNone/>
                      </a:pPr>
                      <a:endParaRPr lang="en-GB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+ Music, Computing, RE and French</a:t>
                      </a:r>
                    </a:p>
                    <a:p>
                      <a:pPr>
                        <a:buNone/>
                      </a:pPr>
                      <a:endParaRPr lang="en-GB" dirty="0"/>
                    </a:p>
                    <a:p>
                      <a:pPr>
                        <a:buNone/>
                      </a:pPr>
                      <a:endParaRPr lang="en-GB" dirty="0"/>
                    </a:p>
                    <a:p>
                      <a:pPr>
                        <a:buNone/>
                      </a:pPr>
                      <a:r>
                        <a:rPr lang="en-GB" dirty="0"/>
                        <a:t>Residential</a:t>
                      </a:r>
                      <a:r>
                        <a:rPr lang="en-GB" baseline="0" dirty="0"/>
                        <a:t> – to be confirmed!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01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780928"/>
            <a:ext cx="8712968" cy="32403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800" b="1">
                <a:solidFill>
                  <a:schemeClr val="tx1"/>
                </a:solidFill>
              </a:rPr>
              <a:t>Accelerated Reader</a:t>
            </a:r>
          </a:p>
          <a:p>
            <a:pPr marL="0" indent="0">
              <a:buNone/>
            </a:pPr>
            <a:endParaRPr lang="en-GB" sz="28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800">
                <a:solidFill>
                  <a:schemeClr val="tx1"/>
                </a:solidFill>
              </a:rPr>
              <a:t>Based on the results of the test, all children should now have a book.</a:t>
            </a:r>
          </a:p>
          <a:p>
            <a:pPr marL="0" indent="0">
              <a:buNone/>
            </a:pPr>
            <a:r>
              <a:rPr lang="en-GB" sz="2800">
                <a:solidFill>
                  <a:schemeClr val="tx1"/>
                </a:solidFill>
              </a:rPr>
              <a:t>Once they have finished reading the book, there is an online quiz to complete before a new book is selected.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626968" cy="1252728"/>
          </a:xfrm>
        </p:spPr>
        <p:txBody>
          <a:bodyPr/>
          <a:lstStyle/>
          <a:p>
            <a:r>
              <a:rPr lang="en-GB"/>
              <a:t>READING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223473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71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492896"/>
            <a:ext cx="8147248" cy="4248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u="sng">
                <a:solidFill>
                  <a:srgbClr val="FF0000"/>
                </a:solidFill>
              </a:rPr>
              <a:t>HOW YOU CAN HELP:</a:t>
            </a:r>
          </a:p>
          <a:p>
            <a:r>
              <a:rPr lang="en-GB">
                <a:solidFill>
                  <a:schemeClr val="tx1"/>
                </a:solidFill>
              </a:rPr>
              <a:t>Ensure that your child reads daily.</a:t>
            </a:r>
          </a:p>
          <a:p>
            <a:r>
              <a:rPr lang="en-GB">
                <a:solidFill>
                  <a:schemeClr val="tx1"/>
                </a:solidFill>
              </a:rPr>
              <a:t>They should read aloud to an adult a minimum of 3 times per week.</a:t>
            </a:r>
          </a:p>
          <a:p>
            <a:r>
              <a:rPr lang="en-GB">
                <a:solidFill>
                  <a:schemeClr val="tx1"/>
                </a:solidFill>
              </a:rPr>
              <a:t>Ensure that children complete their Home Learning/Reading Diary with a parent signature.</a:t>
            </a:r>
          </a:p>
          <a:p>
            <a:r>
              <a:rPr lang="en-GB">
                <a:solidFill>
                  <a:schemeClr val="tx1"/>
                </a:solidFill>
              </a:rPr>
              <a:t>Ask searching questions to test your child’s understanding of what they have read.</a:t>
            </a:r>
          </a:p>
          <a:p>
            <a:r>
              <a:rPr lang="en-GB">
                <a:solidFill>
                  <a:schemeClr val="tx1"/>
                </a:solidFill>
              </a:rPr>
              <a:t>Read to your child and let your child see you reading.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626968" cy="1252728"/>
          </a:xfrm>
        </p:spPr>
        <p:txBody>
          <a:bodyPr/>
          <a:lstStyle/>
          <a:p>
            <a:r>
              <a:rPr lang="en-GB"/>
              <a:t>READING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223473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55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1387" y="2387984"/>
            <a:ext cx="8568952" cy="345069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GB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Spelling rules are introduced in class on Fridays 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Children are expected to spend at least half an hour practising their spellings on </a:t>
            </a:r>
            <a:r>
              <a:rPr lang="en-GB" dirty="0" err="1">
                <a:solidFill>
                  <a:schemeClr val="tx1"/>
                </a:solidFill>
              </a:rPr>
              <a:t>SpellingFrame</a:t>
            </a:r>
            <a:r>
              <a:rPr lang="en-GB" dirty="0">
                <a:solidFill>
                  <a:schemeClr val="tx1"/>
                </a:solidFill>
              </a:rPr>
              <a:t> (or whatever works best for your child) at home.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Children are expected to complete the spelling test on </a:t>
            </a:r>
            <a:r>
              <a:rPr lang="en-GB" dirty="0" err="1">
                <a:solidFill>
                  <a:schemeClr val="tx1"/>
                </a:solidFill>
              </a:rPr>
              <a:t>SpellingFrame</a:t>
            </a:r>
            <a:r>
              <a:rPr lang="en-GB" dirty="0">
                <a:solidFill>
                  <a:schemeClr val="tx1"/>
                </a:solidFill>
              </a:rPr>
              <a:t> by Friday every week.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Spelling </a:t>
            </a:r>
          </a:p>
        </p:txBody>
      </p:sp>
    </p:spTree>
    <p:extLst>
      <p:ext uri="{BB962C8B-B14F-4D97-AF65-F5344CB8AC3E}">
        <p14:creationId xmlns:p14="http://schemas.microsoft.com/office/powerpoint/2010/main" val="74861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3048" y="964754"/>
            <a:ext cx="7992888" cy="44644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/>
            <a:r>
              <a:rPr lang="en-GB" dirty="0">
                <a:solidFill>
                  <a:schemeClr val="tx1"/>
                </a:solidFill>
              </a:rPr>
              <a:t>Children are expected to know all of their times tables up to x12 by the end of Year 4.</a:t>
            </a:r>
          </a:p>
          <a:p>
            <a:pPr marL="0" indent="0">
              <a:buNone/>
            </a:pPr>
            <a:endParaRPr lang="en-GB">
              <a:solidFill>
                <a:schemeClr val="tx1"/>
              </a:solidFill>
            </a:endParaRPr>
          </a:p>
          <a:p>
            <a:pPr marL="342900" indent="-342900"/>
            <a:r>
              <a:rPr lang="en-GB" dirty="0">
                <a:solidFill>
                  <a:schemeClr val="tx1"/>
                </a:solidFill>
              </a:rPr>
              <a:t>It is really important that times tables are learnt every week. Children can use times table rockstars to support this. </a:t>
            </a:r>
          </a:p>
          <a:p>
            <a:pPr marL="0" indent="0">
              <a:buNone/>
            </a:pPr>
            <a:endParaRPr lang="en-GB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Maths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9C14F03-BC6D-492A-BAEE-77932E6A2FE5}"/>
              </a:ext>
            </a:extLst>
          </p:cNvPr>
          <p:cNvSpPr txBox="1">
            <a:spLocks/>
          </p:cNvSpPr>
          <p:nvPr/>
        </p:nvSpPr>
        <p:spPr>
          <a:xfrm>
            <a:off x="517221" y="4394882"/>
            <a:ext cx="8001817" cy="1883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GB" b="1" u="sng">
                <a:solidFill>
                  <a:srgbClr val="FF0000"/>
                </a:solidFill>
              </a:rPr>
              <a:t>HOW CAN YOU HELP? </a:t>
            </a:r>
          </a:p>
          <a:p>
            <a:pPr marL="0" indent="0">
              <a:buFont typeface="Symbol" pitchFamily="18" charset="2"/>
              <a:buNone/>
            </a:pPr>
            <a:r>
              <a:rPr lang="en-GB">
                <a:solidFill>
                  <a:schemeClr val="tx1"/>
                </a:solidFill>
              </a:rPr>
              <a:t>Encouraging practical maths activities at home and talking about Maths e.g. cooking, measuring etc.</a:t>
            </a:r>
          </a:p>
          <a:p>
            <a:pPr marL="0" indent="0">
              <a:buFont typeface="Symbol" pitchFamily="18" charset="2"/>
              <a:buNone/>
            </a:pPr>
            <a:endParaRPr lang="en-GB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en-GB">
                <a:solidFill>
                  <a:schemeClr val="tx1"/>
                </a:solidFill>
              </a:rPr>
              <a:t>Learn times tables and division facts up to 12 x 12</a:t>
            </a:r>
            <a:r>
              <a:rPr lang="en-GB">
                <a:solidFill>
                  <a:srgbClr val="FF0000"/>
                </a:solidFill>
              </a:rPr>
              <a:t>.</a:t>
            </a:r>
          </a:p>
          <a:p>
            <a:pPr marL="0" indent="0">
              <a:buFont typeface="Symbol" pitchFamily="18" charset="2"/>
              <a:buNone/>
            </a:pPr>
            <a:endParaRPr lang="en-GB">
              <a:solidFill>
                <a:srgbClr val="FF0000"/>
              </a:solidFill>
            </a:endParaRPr>
          </a:p>
          <a:p>
            <a:pPr marL="0" indent="0">
              <a:buFont typeface="Symbol" pitchFamily="18" charset="2"/>
              <a:buNone/>
            </a:pPr>
            <a:endParaRPr lang="en-GB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0778" y="2492896"/>
            <a:ext cx="8136904" cy="4142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200" dirty="0">
                <a:solidFill>
                  <a:schemeClr val="tx1"/>
                </a:solidFill>
              </a:rPr>
              <a:t>Reading records – Please initial when you hear your child read aloud </a:t>
            </a:r>
            <a:endParaRPr lang="en-US" dirty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We check the reading records in school every Thursday to ensure everyone is reading at home.</a:t>
            </a:r>
          </a:p>
          <a:p>
            <a:endParaRPr lang="en-GB" sz="220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Spellings – Handed out Friday and due the following Friday</a:t>
            </a:r>
          </a:p>
          <a:p>
            <a:pPr marL="0" indent="0">
              <a:buNone/>
            </a:pPr>
            <a:endParaRPr lang="en-GB" sz="220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Maths – Times Tables to be practised daily. </a:t>
            </a:r>
          </a:p>
          <a:p>
            <a:endParaRPr lang="en-GB" sz="22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>
              <a:solidFill>
                <a:schemeClr val="tx1"/>
              </a:solidFill>
            </a:endParaRPr>
          </a:p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2212129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D22C2CFFDC544EBFF3E31EB6B33B3D" ma:contentTypeVersion="13" ma:contentTypeDescription="Create a new document." ma:contentTypeScope="" ma:versionID="09643030cbe67733103aa5c8232ccc0b">
  <xsd:schema xmlns:xsd="http://www.w3.org/2001/XMLSchema" xmlns:xs="http://www.w3.org/2001/XMLSchema" xmlns:p="http://schemas.microsoft.com/office/2006/metadata/properties" xmlns:ns2="56374420-a43a-4e3c-bdce-dc0706f20583" xmlns:ns3="37134798-3116-43f7-9189-77c07376bfb1" targetNamespace="http://schemas.microsoft.com/office/2006/metadata/properties" ma:root="true" ma:fieldsID="19459a319bc67f9c6362c6a40b345c84" ns2:_="" ns3:_="">
    <xsd:import namespace="56374420-a43a-4e3c-bdce-dc0706f20583"/>
    <xsd:import namespace="37134798-3116-43f7-9189-77c07376bf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74420-a43a-4e3c-bdce-dc0706f205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34798-3116-43f7-9189-77c07376bfb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F63BDC-E9E3-4CA7-91D9-5D9547C34F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A04053-1FEE-4E16-9181-AB400D54ADFA}">
  <ds:schemaRefs>
    <ds:schemaRef ds:uri="37134798-3116-43f7-9189-77c07376bfb1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56374420-a43a-4e3c-bdce-dc0706f2058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F9A2761-CCB8-44C6-A51A-5970EB3137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374420-a43a-4e3c-bdce-dc0706f20583"/>
    <ds:schemaRef ds:uri="37134798-3116-43f7-9189-77c07376bf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</TotalTime>
  <Words>594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Candara</vt:lpstr>
      <vt:lpstr>Symbol</vt:lpstr>
      <vt:lpstr>Waveform</vt:lpstr>
      <vt:lpstr>Year 5 Parents Information Meeting</vt:lpstr>
      <vt:lpstr>Welcome!</vt:lpstr>
      <vt:lpstr>New houses!</vt:lpstr>
      <vt:lpstr>Curriculum</vt:lpstr>
      <vt:lpstr>READING</vt:lpstr>
      <vt:lpstr>READING</vt:lpstr>
      <vt:lpstr>Spelling </vt:lpstr>
      <vt:lpstr>Maths</vt:lpstr>
      <vt:lpstr>Home learning </vt:lpstr>
      <vt:lpstr>Uniform</vt:lpstr>
      <vt:lpstr>PE  DAYS</vt:lpstr>
      <vt:lpstr>What children need in school</vt:lpstr>
      <vt:lpstr>Social Media/Phones</vt:lpstr>
      <vt:lpstr>PARENT PARTNERSHIP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3/4 Parents Information Meeting</dc:title>
  <dc:creator>smeakin</dc:creator>
  <cp:lastModifiedBy>Head Westende Junior School</cp:lastModifiedBy>
  <cp:revision>5</cp:revision>
  <cp:lastPrinted>2021-09-09T16:22:51Z</cp:lastPrinted>
  <dcterms:created xsi:type="dcterms:W3CDTF">2012-09-05T19:50:36Z</dcterms:created>
  <dcterms:modified xsi:type="dcterms:W3CDTF">2021-09-23T09:21:01Z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0x010100EED22C2CFFDC544EBFF3E31EB6B33B3D</vt:lpwstr>
  </property>
</Properties>
</file>